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69" r:id="rId1"/>
  </p:sldMasterIdLst>
  <p:notesMasterIdLst>
    <p:notesMasterId r:id="rId47"/>
  </p:notesMasterIdLst>
  <p:sldIdLst>
    <p:sldId id="256" r:id="rId2"/>
    <p:sldId id="279" r:id="rId3"/>
    <p:sldId id="331" r:id="rId4"/>
    <p:sldId id="330" r:id="rId5"/>
    <p:sldId id="332" r:id="rId6"/>
    <p:sldId id="333" r:id="rId7"/>
    <p:sldId id="335" r:id="rId8"/>
    <p:sldId id="336" r:id="rId9"/>
    <p:sldId id="349" r:id="rId10"/>
    <p:sldId id="337" r:id="rId11"/>
    <p:sldId id="338" r:id="rId12"/>
    <p:sldId id="339" r:id="rId13"/>
    <p:sldId id="340" r:id="rId14"/>
    <p:sldId id="341" r:id="rId15"/>
    <p:sldId id="347" r:id="rId16"/>
    <p:sldId id="342" r:id="rId17"/>
    <p:sldId id="367" r:id="rId18"/>
    <p:sldId id="369" r:id="rId19"/>
    <p:sldId id="343" r:id="rId20"/>
    <p:sldId id="344" r:id="rId21"/>
    <p:sldId id="370" r:id="rId22"/>
    <p:sldId id="348" r:id="rId23"/>
    <p:sldId id="371" r:id="rId24"/>
    <p:sldId id="372" r:id="rId25"/>
    <p:sldId id="366" r:id="rId26"/>
    <p:sldId id="373" r:id="rId27"/>
    <p:sldId id="374" r:id="rId28"/>
    <p:sldId id="350" r:id="rId29"/>
    <p:sldId id="352" r:id="rId30"/>
    <p:sldId id="351" r:id="rId31"/>
    <p:sldId id="353" r:id="rId32"/>
    <p:sldId id="355" r:id="rId33"/>
    <p:sldId id="358" r:id="rId34"/>
    <p:sldId id="359" r:id="rId35"/>
    <p:sldId id="357" r:id="rId36"/>
    <p:sldId id="360" r:id="rId37"/>
    <p:sldId id="362" r:id="rId38"/>
    <p:sldId id="363" r:id="rId39"/>
    <p:sldId id="361" r:id="rId40"/>
    <p:sldId id="356" r:id="rId41"/>
    <p:sldId id="354" r:id="rId42"/>
    <p:sldId id="365" r:id="rId43"/>
    <p:sldId id="334" r:id="rId44"/>
    <p:sldId id="364" r:id="rId45"/>
    <p:sldId id="277" r:id="rId46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22" autoAdjust="0"/>
    <p:restoredTop sz="71597" autoAdjust="0"/>
  </p:normalViewPr>
  <p:slideViewPr>
    <p:cSldViewPr snapToGrid="0">
      <p:cViewPr varScale="1">
        <p:scale>
          <a:sx n="46" d="100"/>
          <a:sy n="46" d="100"/>
        </p:scale>
        <p:origin x="2012" y="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940CEA-B896-4628-9E29-3331E50BDDC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9C890633-04D9-43EA-AAAD-540EEFE06338}">
      <dgm:prSet phldrT="[Текст]" custT="1"/>
      <dgm:spPr/>
      <dgm:t>
        <a:bodyPr/>
        <a:lstStyle/>
        <a:p>
          <a:r>
            <a:rPr lang="en-US" sz="2400" dirty="0" smtClean="0"/>
            <a:t>Table</a:t>
          </a:r>
          <a:endParaRPr lang="ru-RU" sz="2400" dirty="0"/>
        </a:p>
      </dgm:t>
    </dgm:pt>
    <dgm:pt modelId="{F311D091-EDD4-4124-BAED-E84CBDA175CA}" type="parTrans" cxnId="{6A91BF75-3BEB-4860-B2BB-C9FECF427626}">
      <dgm:prSet/>
      <dgm:spPr/>
      <dgm:t>
        <a:bodyPr/>
        <a:lstStyle/>
        <a:p>
          <a:endParaRPr lang="ru-RU"/>
        </a:p>
      </dgm:t>
    </dgm:pt>
    <dgm:pt modelId="{45469113-663E-417C-860B-2B87264E7510}" type="sibTrans" cxnId="{6A91BF75-3BEB-4860-B2BB-C9FECF427626}">
      <dgm:prSet/>
      <dgm:spPr/>
      <dgm:t>
        <a:bodyPr/>
        <a:lstStyle/>
        <a:p>
          <a:endParaRPr lang="ru-RU"/>
        </a:p>
      </dgm:t>
    </dgm:pt>
    <dgm:pt modelId="{15A8A97A-07F6-402D-8271-C7C576BEBCA6}">
      <dgm:prSet phldrT="[Текст]" custT="1"/>
      <dgm:spPr/>
      <dgm:t>
        <a:bodyPr/>
        <a:lstStyle/>
        <a:p>
          <a:r>
            <a:rPr lang="en-US" sz="2400" dirty="0" smtClean="0"/>
            <a:t>Float (Bootstrap3)</a:t>
          </a:r>
          <a:endParaRPr lang="ru-RU" sz="2400" dirty="0"/>
        </a:p>
      </dgm:t>
    </dgm:pt>
    <dgm:pt modelId="{777DBEED-750E-49B9-A68B-B9F196D3C63D}" type="parTrans" cxnId="{BAFAF86C-12A9-46E2-B2D7-D48B6F144990}">
      <dgm:prSet/>
      <dgm:spPr/>
      <dgm:t>
        <a:bodyPr/>
        <a:lstStyle/>
        <a:p>
          <a:endParaRPr lang="ru-RU"/>
        </a:p>
      </dgm:t>
    </dgm:pt>
    <dgm:pt modelId="{AF87340C-F732-4DD0-970F-3C0ECC89C10D}" type="sibTrans" cxnId="{BAFAF86C-12A9-46E2-B2D7-D48B6F144990}">
      <dgm:prSet/>
      <dgm:spPr/>
      <dgm:t>
        <a:bodyPr/>
        <a:lstStyle/>
        <a:p>
          <a:endParaRPr lang="ru-RU"/>
        </a:p>
      </dgm:t>
    </dgm:pt>
    <dgm:pt modelId="{B0E314AB-85EE-4C4B-8BF9-2539C3BDE56B}">
      <dgm:prSet phldrT="[Текст]" custT="1"/>
      <dgm:spPr/>
      <dgm:t>
        <a:bodyPr/>
        <a:lstStyle/>
        <a:p>
          <a:r>
            <a:rPr lang="en-US" sz="2400" dirty="0" smtClean="0"/>
            <a:t>Display: inline-block</a:t>
          </a:r>
          <a:endParaRPr lang="ru-RU" sz="2400" dirty="0"/>
        </a:p>
      </dgm:t>
    </dgm:pt>
    <dgm:pt modelId="{36FEF022-9558-467A-8283-192F7AB3BE81}" type="parTrans" cxnId="{80D6AB71-ED1E-4C0F-B173-AFB46A666350}">
      <dgm:prSet/>
      <dgm:spPr/>
      <dgm:t>
        <a:bodyPr/>
        <a:lstStyle/>
        <a:p>
          <a:endParaRPr lang="ru-RU"/>
        </a:p>
      </dgm:t>
    </dgm:pt>
    <dgm:pt modelId="{32F6D890-A3CA-44EA-927A-EA1DAC12E74B}" type="sibTrans" cxnId="{80D6AB71-ED1E-4C0F-B173-AFB46A666350}">
      <dgm:prSet/>
      <dgm:spPr/>
      <dgm:t>
        <a:bodyPr/>
        <a:lstStyle/>
        <a:p>
          <a:endParaRPr lang="ru-RU"/>
        </a:p>
      </dgm:t>
    </dgm:pt>
    <dgm:pt modelId="{254E9A9E-27E8-414A-9291-6F7095B162EC}">
      <dgm:prSet phldrT="[Текст]" custT="1"/>
      <dgm:spPr/>
      <dgm:t>
        <a:bodyPr/>
        <a:lstStyle/>
        <a:p>
          <a:r>
            <a:rPr lang="en-US" sz="2400" dirty="0" smtClean="0"/>
            <a:t>Flex</a:t>
          </a:r>
          <a:endParaRPr lang="ru-RU" sz="2400" dirty="0"/>
        </a:p>
      </dgm:t>
    </dgm:pt>
    <dgm:pt modelId="{36B5BA1E-777A-4E1E-8ECD-A87646420B26}" type="parTrans" cxnId="{007E4056-E399-4595-8273-DD0B90DB5BA6}">
      <dgm:prSet/>
      <dgm:spPr/>
      <dgm:t>
        <a:bodyPr/>
        <a:lstStyle/>
        <a:p>
          <a:endParaRPr lang="ru-RU"/>
        </a:p>
      </dgm:t>
    </dgm:pt>
    <dgm:pt modelId="{D7FFE2C2-9709-4DC6-836B-B550B4B34544}" type="sibTrans" cxnId="{007E4056-E399-4595-8273-DD0B90DB5BA6}">
      <dgm:prSet/>
      <dgm:spPr/>
      <dgm:t>
        <a:bodyPr/>
        <a:lstStyle/>
        <a:p>
          <a:endParaRPr lang="ru-RU"/>
        </a:p>
      </dgm:t>
    </dgm:pt>
    <dgm:pt modelId="{5D425020-2ABE-4608-B194-5639729B3FA3}">
      <dgm:prSet phldrT="[Текст]" custT="1"/>
      <dgm:spPr/>
      <dgm:t>
        <a:bodyPr/>
        <a:lstStyle/>
        <a:p>
          <a:r>
            <a:rPr lang="en-US" sz="2400" dirty="0" smtClean="0"/>
            <a:t>Grid</a:t>
          </a:r>
          <a:endParaRPr lang="ru-RU" sz="2400" dirty="0"/>
        </a:p>
      </dgm:t>
    </dgm:pt>
    <dgm:pt modelId="{CB2CC592-10F3-4E71-83F9-EA1BDD9C95F5}" type="parTrans" cxnId="{840A3CD5-AFBE-443D-9A09-F934BA36FFE6}">
      <dgm:prSet/>
      <dgm:spPr/>
      <dgm:t>
        <a:bodyPr/>
        <a:lstStyle/>
        <a:p>
          <a:endParaRPr lang="ru-RU"/>
        </a:p>
      </dgm:t>
    </dgm:pt>
    <dgm:pt modelId="{08EE4367-4175-4F23-9723-1055816E68E2}" type="sibTrans" cxnId="{840A3CD5-AFBE-443D-9A09-F934BA36FFE6}">
      <dgm:prSet/>
      <dgm:spPr/>
      <dgm:t>
        <a:bodyPr/>
        <a:lstStyle/>
        <a:p>
          <a:endParaRPr lang="ru-RU"/>
        </a:p>
      </dgm:t>
    </dgm:pt>
    <dgm:pt modelId="{8F0B8DE4-E1EE-4250-877A-C0EA5AF42CA9}" type="pres">
      <dgm:prSet presAssocID="{69940CEA-B896-4628-9E29-3331E50BDDC7}" presName="Name0" presStyleCnt="0">
        <dgm:presLayoutVars>
          <dgm:dir/>
          <dgm:animLvl val="lvl"/>
          <dgm:resizeHandles val="exact"/>
        </dgm:presLayoutVars>
      </dgm:prSet>
      <dgm:spPr/>
    </dgm:pt>
    <dgm:pt modelId="{59B65512-2655-4763-AA33-FC0BD41463AA}" type="pres">
      <dgm:prSet presAssocID="{9C890633-04D9-43EA-AAAD-540EEFE06338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E7ADFCB-7D09-4EC9-BA22-51B5E390377D}" type="pres">
      <dgm:prSet presAssocID="{45469113-663E-417C-860B-2B87264E7510}" presName="parTxOnlySpace" presStyleCnt="0"/>
      <dgm:spPr/>
    </dgm:pt>
    <dgm:pt modelId="{D7272585-E03C-4193-AE74-A4E34082C423}" type="pres">
      <dgm:prSet presAssocID="{15A8A97A-07F6-402D-8271-C7C576BEBCA6}" presName="parTxOnly" presStyleLbl="node1" presStyleIdx="1" presStyleCnt="5" custScaleY="12624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58C1B8E-D79B-4057-AAAA-53509E06423D}" type="pres">
      <dgm:prSet presAssocID="{AF87340C-F732-4DD0-970F-3C0ECC89C10D}" presName="parTxOnlySpace" presStyleCnt="0"/>
      <dgm:spPr/>
    </dgm:pt>
    <dgm:pt modelId="{DF61F9FF-4097-4AD8-BA51-2B83701786DF}" type="pres">
      <dgm:prSet presAssocID="{B0E314AB-85EE-4C4B-8BF9-2539C3BDE56B}" presName="parTxOnly" presStyleLbl="node1" presStyleIdx="2" presStyleCnt="5" custScaleX="115914" custScaleY="12198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AA6946A-672E-4CD1-A1C1-66BF5F28352E}" type="pres">
      <dgm:prSet presAssocID="{32F6D890-A3CA-44EA-927A-EA1DAC12E74B}" presName="parTxOnlySpace" presStyleCnt="0"/>
      <dgm:spPr/>
    </dgm:pt>
    <dgm:pt modelId="{C51329B7-CAF5-478B-B9D5-52BCA54E56F0}" type="pres">
      <dgm:prSet presAssocID="{254E9A9E-27E8-414A-9291-6F7095B162EC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8E97A4E-DD13-4659-8FE0-8E70AAB899D7}" type="pres">
      <dgm:prSet presAssocID="{D7FFE2C2-9709-4DC6-836B-B550B4B34544}" presName="parTxOnlySpace" presStyleCnt="0"/>
      <dgm:spPr/>
    </dgm:pt>
    <dgm:pt modelId="{81019B3C-AD97-48AB-A9AB-D5CAB88B7723}" type="pres">
      <dgm:prSet presAssocID="{5D425020-2ABE-4608-B194-5639729B3FA3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F13A829F-EFE6-4FFF-BE0B-FB31D5073238}" type="presOf" srcId="{69940CEA-B896-4628-9E29-3331E50BDDC7}" destId="{8F0B8DE4-E1EE-4250-877A-C0EA5AF42CA9}" srcOrd="0" destOrd="0" presId="urn:microsoft.com/office/officeart/2005/8/layout/chevron1"/>
    <dgm:cxn modelId="{5F07400B-B5C1-4AE1-9F4F-4041F7318069}" type="presOf" srcId="{B0E314AB-85EE-4C4B-8BF9-2539C3BDE56B}" destId="{DF61F9FF-4097-4AD8-BA51-2B83701786DF}" srcOrd="0" destOrd="0" presId="urn:microsoft.com/office/officeart/2005/8/layout/chevron1"/>
    <dgm:cxn modelId="{3CC75F3C-EFC7-46E3-849B-8BBA90934EB8}" type="presOf" srcId="{15A8A97A-07F6-402D-8271-C7C576BEBCA6}" destId="{D7272585-E03C-4193-AE74-A4E34082C423}" srcOrd="0" destOrd="0" presId="urn:microsoft.com/office/officeart/2005/8/layout/chevron1"/>
    <dgm:cxn modelId="{840A3CD5-AFBE-443D-9A09-F934BA36FFE6}" srcId="{69940CEA-B896-4628-9E29-3331E50BDDC7}" destId="{5D425020-2ABE-4608-B194-5639729B3FA3}" srcOrd="4" destOrd="0" parTransId="{CB2CC592-10F3-4E71-83F9-EA1BDD9C95F5}" sibTransId="{08EE4367-4175-4F23-9723-1055816E68E2}"/>
    <dgm:cxn modelId="{6A91BF75-3BEB-4860-B2BB-C9FECF427626}" srcId="{69940CEA-B896-4628-9E29-3331E50BDDC7}" destId="{9C890633-04D9-43EA-AAAD-540EEFE06338}" srcOrd="0" destOrd="0" parTransId="{F311D091-EDD4-4124-BAED-E84CBDA175CA}" sibTransId="{45469113-663E-417C-860B-2B87264E7510}"/>
    <dgm:cxn modelId="{BAFAF86C-12A9-46E2-B2D7-D48B6F144990}" srcId="{69940CEA-B896-4628-9E29-3331E50BDDC7}" destId="{15A8A97A-07F6-402D-8271-C7C576BEBCA6}" srcOrd="1" destOrd="0" parTransId="{777DBEED-750E-49B9-A68B-B9F196D3C63D}" sibTransId="{AF87340C-F732-4DD0-970F-3C0ECC89C10D}"/>
    <dgm:cxn modelId="{BDEC42FF-C12C-4D1A-BAD0-CC6A1539D4AC}" type="presOf" srcId="{254E9A9E-27E8-414A-9291-6F7095B162EC}" destId="{C51329B7-CAF5-478B-B9D5-52BCA54E56F0}" srcOrd="0" destOrd="0" presId="urn:microsoft.com/office/officeart/2005/8/layout/chevron1"/>
    <dgm:cxn modelId="{E6B13644-105C-4B4C-9064-1A2A537EF075}" type="presOf" srcId="{5D425020-2ABE-4608-B194-5639729B3FA3}" destId="{81019B3C-AD97-48AB-A9AB-D5CAB88B7723}" srcOrd="0" destOrd="0" presId="urn:microsoft.com/office/officeart/2005/8/layout/chevron1"/>
    <dgm:cxn modelId="{007E4056-E399-4595-8273-DD0B90DB5BA6}" srcId="{69940CEA-B896-4628-9E29-3331E50BDDC7}" destId="{254E9A9E-27E8-414A-9291-6F7095B162EC}" srcOrd="3" destOrd="0" parTransId="{36B5BA1E-777A-4E1E-8ECD-A87646420B26}" sibTransId="{D7FFE2C2-9709-4DC6-836B-B550B4B34544}"/>
    <dgm:cxn modelId="{80D6AB71-ED1E-4C0F-B173-AFB46A666350}" srcId="{69940CEA-B896-4628-9E29-3331E50BDDC7}" destId="{B0E314AB-85EE-4C4B-8BF9-2539C3BDE56B}" srcOrd="2" destOrd="0" parTransId="{36FEF022-9558-467A-8283-192F7AB3BE81}" sibTransId="{32F6D890-A3CA-44EA-927A-EA1DAC12E74B}"/>
    <dgm:cxn modelId="{2E578A48-0556-4EDD-959A-CDCFC1EEE115}" type="presOf" srcId="{9C890633-04D9-43EA-AAAD-540EEFE06338}" destId="{59B65512-2655-4763-AA33-FC0BD41463AA}" srcOrd="0" destOrd="0" presId="urn:microsoft.com/office/officeart/2005/8/layout/chevron1"/>
    <dgm:cxn modelId="{95EA4CAF-3C32-440C-B236-91B5DA6D5A0E}" type="presParOf" srcId="{8F0B8DE4-E1EE-4250-877A-C0EA5AF42CA9}" destId="{59B65512-2655-4763-AA33-FC0BD41463AA}" srcOrd="0" destOrd="0" presId="urn:microsoft.com/office/officeart/2005/8/layout/chevron1"/>
    <dgm:cxn modelId="{187005C6-07BB-4A2E-A6E0-D8AFE0D5473D}" type="presParOf" srcId="{8F0B8DE4-E1EE-4250-877A-C0EA5AF42CA9}" destId="{3E7ADFCB-7D09-4EC9-BA22-51B5E390377D}" srcOrd="1" destOrd="0" presId="urn:microsoft.com/office/officeart/2005/8/layout/chevron1"/>
    <dgm:cxn modelId="{9BBE51A2-4F0B-4C20-93C3-05EB4B6D9685}" type="presParOf" srcId="{8F0B8DE4-E1EE-4250-877A-C0EA5AF42CA9}" destId="{D7272585-E03C-4193-AE74-A4E34082C423}" srcOrd="2" destOrd="0" presId="urn:microsoft.com/office/officeart/2005/8/layout/chevron1"/>
    <dgm:cxn modelId="{5EF3B38A-9089-4F4F-A09A-FAE6702DF4B9}" type="presParOf" srcId="{8F0B8DE4-E1EE-4250-877A-C0EA5AF42CA9}" destId="{C58C1B8E-D79B-4057-AAAA-53509E06423D}" srcOrd="3" destOrd="0" presId="urn:microsoft.com/office/officeart/2005/8/layout/chevron1"/>
    <dgm:cxn modelId="{01AA4D9F-6CF6-41F3-9D41-95F8E056F20A}" type="presParOf" srcId="{8F0B8DE4-E1EE-4250-877A-C0EA5AF42CA9}" destId="{DF61F9FF-4097-4AD8-BA51-2B83701786DF}" srcOrd="4" destOrd="0" presId="urn:microsoft.com/office/officeart/2005/8/layout/chevron1"/>
    <dgm:cxn modelId="{A4325C44-7B65-442E-9063-8C96D69747FE}" type="presParOf" srcId="{8F0B8DE4-E1EE-4250-877A-C0EA5AF42CA9}" destId="{8AA6946A-672E-4CD1-A1C1-66BF5F28352E}" srcOrd="5" destOrd="0" presId="urn:microsoft.com/office/officeart/2005/8/layout/chevron1"/>
    <dgm:cxn modelId="{C1AADD0D-EFE6-4E6C-8E44-DDC5C6810FC5}" type="presParOf" srcId="{8F0B8DE4-E1EE-4250-877A-C0EA5AF42CA9}" destId="{C51329B7-CAF5-478B-B9D5-52BCA54E56F0}" srcOrd="6" destOrd="0" presId="urn:microsoft.com/office/officeart/2005/8/layout/chevron1"/>
    <dgm:cxn modelId="{A86516C4-68DA-4E55-95E9-3E05101C64B2}" type="presParOf" srcId="{8F0B8DE4-E1EE-4250-877A-C0EA5AF42CA9}" destId="{A8E97A4E-DD13-4659-8FE0-8E70AAB899D7}" srcOrd="7" destOrd="0" presId="urn:microsoft.com/office/officeart/2005/8/layout/chevron1"/>
    <dgm:cxn modelId="{B92F66DF-BF47-4C88-9634-CD2190FB4EC7}" type="presParOf" srcId="{8F0B8DE4-E1EE-4250-877A-C0EA5AF42CA9}" destId="{81019B3C-AD97-48AB-A9AB-D5CAB88B7723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B65512-2655-4763-AA33-FC0BD41463AA}">
      <dsp:nvSpPr>
        <dsp:cNvPr id="0" name=""/>
        <dsp:cNvSpPr/>
      </dsp:nvSpPr>
      <dsp:spPr>
        <a:xfrm>
          <a:off x="3504" y="1312620"/>
          <a:ext cx="1919882" cy="7679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Table</a:t>
          </a:r>
          <a:endParaRPr lang="ru-RU" sz="2400" kern="1200" dirty="0"/>
        </a:p>
      </dsp:txBody>
      <dsp:txXfrm>
        <a:off x="387481" y="1312620"/>
        <a:ext cx="1151929" cy="767953"/>
      </dsp:txXfrm>
    </dsp:sp>
    <dsp:sp modelId="{D7272585-E03C-4193-AE74-A4E34082C423}">
      <dsp:nvSpPr>
        <dsp:cNvPr id="0" name=""/>
        <dsp:cNvSpPr/>
      </dsp:nvSpPr>
      <dsp:spPr>
        <a:xfrm>
          <a:off x="1731398" y="1211857"/>
          <a:ext cx="1919882" cy="96947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Float (Bootstrap3)</a:t>
          </a:r>
          <a:endParaRPr lang="ru-RU" sz="2400" kern="1200" dirty="0"/>
        </a:p>
      </dsp:txBody>
      <dsp:txXfrm>
        <a:off x="2216138" y="1211857"/>
        <a:ext cx="950403" cy="969479"/>
      </dsp:txXfrm>
    </dsp:sp>
    <dsp:sp modelId="{DF61F9FF-4097-4AD8-BA51-2B83701786DF}">
      <dsp:nvSpPr>
        <dsp:cNvPr id="0" name=""/>
        <dsp:cNvSpPr/>
      </dsp:nvSpPr>
      <dsp:spPr>
        <a:xfrm>
          <a:off x="3459293" y="1228196"/>
          <a:ext cx="2225412" cy="9368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Display: inline-block</a:t>
          </a:r>
          <a:endParaRPr lang="ru-RU" sz="2400" kern="1200" dirty="0"/>
        </a:p>
      </dsp:txBody>
      <dsp:txXfrm>
        <a:off x="3927694" y="1228196"/>
        <a:ext cx="1288610" cy="936802"/>
      </dsp:txXfrm>
    </dsp:sp>
    <dsp:sp modelId="{C51329B7-CAF5-478B-B9D5-52BCA54E56F0}">
      <dsp:nvSpPr>
        <dsp:cNvPr id="0" name=""/>
        <dsp:cNvSpPr/>
      </dsp:nvSpPr>
      <dsp:spPr>
        <a:xfrm>
          <a:off x="5492718" y="1312620"/>
          <a:ext cx="1919882" cy="7679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Flex</a:t>
          </a:r>
          <a:endParaRPr lang="ru-RU" sz="2400" kern="1200" dirty="0"/>
        </a:p>
      </dsp:txBody>
      <dsp:txXfrm>
        <a:off x="5876695" y="1312620"/>
        <a:ext cx="1151929" cy="767953"/>
      </dsp:txXfrm>
    </dsp:sp>
    <dsp:sp modelId="{81019B3C-AD97-48AB-A9AB-D5CAB88B7723}">
      <dsp:nvSpPr>
        <dsp:cNvPr id="0" name=""/>
        <dsp:cNvSpPr/>
      </dsp:nvSpPr>
      <dsp:spPr>
        <a:xfrm>
          <a:off x="7220612" y="1312620"/>
          <a:ext cx="1919882" cy="7679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Grid</a:t>
          </a:r>
          <a:endParaRPr lang="ru-RU" sz="2400" kern="1200" dirty="0"/>
        </a:p>
      </dsp:txBody>
      <dsp:txXfrm>
        <a:off x="7604589" y="1312620"/>
        <a:ext cx="1151929" cy="767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rafts.csswg.org/mediaqueries-3/#units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itHub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11449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</a:t>
            </a:r>
            <a:r>
              <a:rPr lang="ru-RU" sz="1200" b="1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Align</a:t>
            </a:r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lang="ru-RU" sz="1200" b="1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Items</a:t>
            </a:r>
            <a:endParaRPr lang="ru-RU" sz="1200" b="1" i="0" dirty="0" smtClean="0">
              <a:effectLst/>
              <a:latin typeface="+mj-lt"/>
              <a:ea typeface="+mj-ea"/>
              <a:cs typeface="+mj-cs"/>
              <a:sym typeface="Calibri"/>
            </a:endParaRP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В отличие от</a:t>
            </a:r>
            <a:r>
              <a:rPr lang="ru-RU" sz="1200" b="0" i="1" dirty="0" smtClean="0">
                <a:effectLst/>
                <a:latin typeface="+mj-lt"/>
                <a:ea typeface="+mj-ea"/>
                <a:cs typeface="+mj-cs"/>
                <a:sym typeface="Calibri"/>
              </a:rPr>
              <a:t> </a:t>
            </a:r>
            <a:r>
              <a:rPr lang="ru-RU" sz="1200" b="0" i="1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justify-content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, </a:t>
            </a:r>
            <a:r>
              <a:rPr lang="ru-RU" sz="1200" b="1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align-items</a:t>
            </a:r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 задаёт расположение элементов относительно поперечной оси (</a:t>
            </a:r>
            <a:r>
              <a:rPr lang="ru-RU" sz="1200" b="1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cross</a:t>
            </a:r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lang="ru-RU" sz="1200" b="1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axis</a:t>
            </a:r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).</a:t>
            </a:r>
            <a:endParaRPr lang="ru-RU" sz="1200" b="0" i="0" dirty="0" smtClean="0">
              <a:effectLst/>
              <a:latin typeface="+mj-lt"/>
              <a:ea typeface="+mj-ea"/>
              <a:cs typeface="+mj-cs"/>
              <a:sym typeface="Calibri"/>
            </a:endParaRP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Рассмотри каждый из пяти параметров </a:t>
            </a:r>
            <a:r>
              <a:rPr lang="en-US" sz="1200" b="0" i="1" dirty="0" smtClean="0">
                <a:effectLst/>
                <a:latin typeface="+mj-lt"/>
                <a:ea typeface="+mj-ea"/>
                <a:cs typeface="+mj-cs"/>
                <a:sym typeface="Calibri"/>
              </a:rPr>
              <a:t>align-items</a:t>
            </a: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:</a:t>
            </a:r>
          </a:p>
          <a:p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flex-start</a:t>
            </a:r>
          </a:p>
          <a:p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flex-end</a:t>
            </a:r>
          </a:p>
          <a:p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center</a:t>
            </a:r>
          </a:p>
          <a:p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stretch</a:t>
            </a:r>
          </a:p>
          <a:p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baseline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26484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1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Align-self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позволяет манипулировать расположением определенных элементов.</a:t>
            </a: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Это свойство переопределяет </a:t>
            </a:r>
            <a:r>
              <a:rPr lang="ru-RU" sz="1200" b="0" i="1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align-items</a:t>
            </a:r>
            <a:r>
              <a:rPr lang="ru-RU" sz="1200" b="0" i="1" dirty="0" smtClean="0">
                <a:effectLst/>
                <a:latin typeface="+mj-lt"/>
                <a:ea typeface="+mj-ea"/>
                <a:cs typeface="+mj-cs"/>
                <a:sym typeface="Calibri"/>
              </a:rPr>
              <a:t> 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контейнера.</a:t>
            </a:r>
          </a:p>
          <a:p>
            <a:endParaRPr lang="ru-RU" sz="1200" b="0" i="0" dirty="0" smtClean="0">
              <a:effectLst/>
              <a:latin typeface="+mj-lt"/>
              <a:ea typeface="+mj-ea"/>
              <a:cs typeface="+mj-cs"/>
              <a:sym typeface="Calibri"/>
            </a:endParaRPr>
          </a:p>
          <a:p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#container {</a:t>
            </a:r>
            <a:b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align-items: flex-start;</a:t>
            </a:r>
            <a:b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}.square {</a:t>
            </a:r>
            <a:b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align-self: center;</a:t>
            </a:r>
            <a:b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}</a:t>
            </a:r>
            <a:b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// 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Только квадраты будут отцентрированы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13264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Это базовый элемент в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Bootstrap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и они необходимы при использовании нашей </a:t>
            </a:r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стандартной сеточной системы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. Контейнеры используются для размещения в них содержимого, дополнений и (иногда) центрирования содержимого внутри них.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02784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В приведенной ниже таблице показано, как максимальная ширина </a:t>
            </a:r>
            <a:r>
              <a:rPr lang="ru-RU" dirty="0" err="1" smtClean="0"/>
              <a:t>max-width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каждого контейнера </a:t>
            </a:r>
            <a:r>
              <a:rPr lang="ru-RU" dirty="0" smtClean="0"/>
              <a:t>.</a:t>
            </a:r>
            <a:r>
              <a:rPr lang="ru-RU" dirty="0" err="1" smtClean="0"/>
              <a:t>container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и </a:t>
            </a:r>
            <a:r>
              <a:rPr lang="ru-RU" dirty="0" smtClean="0"/>
              <a:t>.</a:t>
            </a:r>
            <a:r>
              <a:rPr lang="ru-RU" dirty="0" err="1" smtClean="0"/>
              <a:t>container-fluid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сравнивается с исходными в каждой контрольной точке.</a:t>
            </a:r>
            <a:endParaRPr lang="en-US" sz="1200" b="0" i="0" dirty="0" smtClean="0">
              <a:effectLst/>
              <a:latin typeface="+mj-lt"/>
              <a:ea typeface="+mj-ea"/>
              <a:cs typeface="+mj-cs"/>
              <a:sym typeface="Calibri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4613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Это происходит потому, что ширина зоны видимости на каждом устройстве измеряется в пикселях и не изменяется с </a:t>
            </a:r>
            <a:r>
              <a:rPr lang="ru-RU" sz="1200" b="0" i="0" u="none" strike="noStrike" dirty="0" smtClean="0">
                <a:effectLst/>
                <a:latin typeface="+mj-lt"/>
                <a:ea typeface="+mj-ea"/>
                <a:cs typeface="+mj-cs"/>
                <a:sym typeface="Calibri"/>
                <a:hlinkClick r:id="rId3"/>
              </a:rPr>
              <a:t>размером шрифта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.</a:t>
            </a:r>
          </a:p>
          <a:p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Размеры в </a:t>
            </a:r>
            <a:r>
              <a:rPr lang="ru-RU" sz="1200" b="1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em</a:t>
            </a:r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– </a:t>
            </a:r>
            <a:r>
              <a:rPr lang="ru-RU" sz="1200" b="1" i="1" dirty="0" smtClean="0">
                <a:effectLst/>
                <a:latin typeface="+mj-lt"/>
                <a:ea typeface="+mj-ea"/>
                <a:cs typeface="+mj-cs"/>
                <a:sym typeface="Calibri"/>
              </a:rPr>
              <a:t>относительные</a:t>
            </a:r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, они определяются по текущему контексту.</a:t>
            </a:r>
            <a:r>
              <a:rPr lang="en-US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lang="en-US" dirty="0" smtClean="0"/>
              <a:t>1em</a:t>
            </a: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– 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текущий размер шрифта.</a:t>
            </a:r>
            <a:endParaRPr lang="en-US" sz="1200" b="0" i="0" dirty="0" smtClean="0">
              <a:effectLst/>
              <a:latin typeface="+mj-lt"/>
              <a:ea typeface="+mj-ea"/>
              <a:cs typeface="+mj-cs"/>
              <a:sym typeface="Calibri"/>
            </a:endParaRPr>
          </a:p>
          <a:p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Единица </a:t>
            </a:r>
            <a:r>
              <a:rPr lang="ru-RU" sz="1200" b="1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rem</a:t>
            </a:r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задаёт размер относительно размера шрифта элемента &lt;</a:t>
            </a:r>
            <a:r>
              <a:rPr lang="ru-RU" sz="1200" b="1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html</a:t>
            </a:r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&gt;.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75885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</a:t>
            </a:r>
            <a:r>
              <a:rPr lang="en-US" dirty="0" smtClean="0"/>
              <a:t> https://bootstrap-4.ru/docs/4.0/layout/grid/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57674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 пример</a:t>
            </a: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Также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Bootstrap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позволяет вам форматировать диалоговые окна, всплывающие окна (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pop-up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) и всплывающие подсказки (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tooltip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).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899815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</a:t>
            </a:r>
            <a:r>
              <a:rPr lang="en-US" dirty="0" smtClean="0"/>
              <a:t> </a:t>
            </a:r>
            <a:r>
              <a:rPr lang="ru-RU" dirty="0" smtClean="0"/>
              <a:t>доработать!!!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963763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53360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Текстовые поля и блоки (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textarea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), кнопки, метки (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label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), радиокнопки,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чекбоксы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, выпадающие списки — для всех этих элементов в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Bootstrap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уже есть подготовленные стили. Вы можете создать вертикальные и горизонтальные разделители у заголовков, а также подсветить часть формы, если возникнут какие-то предупреждения или ошибки.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67428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Низкоуровневый</a:t>
            </a:r>
            <a:r>
              <a:rPr lang="ru-RU" baseline="0" dirty="0" smtClean="0"/>
              <a:t> конструктор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97546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Иконочный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шрифт позволит вам забыть о раздражающих спрайтах для иконок и очень сильно упростит вашу жизнь. Единственное ограничение заключается в том, что к одной иконке можно применить только один цвет.</a:t>
            </a:r>
            <a:endParaRPr lang="en-US" sz="1200" b="0" i="0" dirty="0" smtClean="0">
              <a:effectLst/>
              <a:latin typeface="+mj-lt"/>
              <a:ea typeface="+mj-ea"/>
              <a:cs typeface="+mj-cs"/>
              <a:sym typeface="Calibri"/>
            </a:endParaRP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Вам предоставляется выбор из 200 иконок, и вы можете добавить их на ваш веб-сайт следующим образом:</a:t>
            </a: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&lt;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span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class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="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glyphicon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glyphicon-star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"&gt;&lt;/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span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&gt;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28360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https://bootstraptema.ru/stuff/templates_bootstrap/1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0533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Bootstrap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особенно популярен среди тех, кто занимается созданием так называемых «лэндингов» (посадочных/целевых страниц).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6892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As of July 2022, Bootstrap is the eighth most starred project on </a:t>
            </a:r>
            <a:r>
              <a:rPr lang="en-US" sz="1200" b="0" i="0" u="none" strike="noStrike" dirty="0" smtClean="0">
                <a:effectLst/>
                <a:latin typeface="+mj-lt"/>
                <a:ea typeface="+mj-ea"/>
                <a:cs typeface="+mj-cs"/>
                <a:sym typeface="Calibri"/>
                <a:hlinkClick r:id="rId3" tooltip="GitHub"/>
              </a:rPr>
              <a:t>GitHub</a:t>
            </a: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, with over 158,000 stars.</a:t>
            </a:r>
            <a:endParaRPr lang="ru-RU" dirty="0" smtClean="0"/>
          </a:p>
          <a:p>
            <a:r>
              <a:rPr lang="ru-RU" dirty="0" smtClean="0"/>
              <a:t>Показать</a:t>
            </a:r>
            <a:r>
              <a:rPr lang="ru-RU" baseline="0" dirty="0" smtClean="0"/>
              <a:t> эти сайты</a:t>
            </a:r>
            <a:endParaRPr lang="en-US" baseline="0" dirty="0" smtClean="0"/>
          </a:p>
          <a:p>
            <a:r>
              <a:rPr lang="ru-RU" baseline="0" dirty="0" smtClean="0"/>
              <a:t>Русификация отстаёт на полгода-год</a:t>
            </a:r>
          </a:p>
          <a:p>
            <a:r>
              <a:rPr lang="ru-RU" baseline="0" dirty="0" smtClean="0"/>
              <a:t>Посмотреть полный и </a:t>
            </a:r>
            <a:r>
              <a:rPr lang="ru-RU" baseline="0" dirty="0" err="1" smtClean="0"/>
              <a:t>минифицированный</a:t>
            </a:r>
            <a:r>
              <a:rPr lang="ru-RU" baseline="0" dirty="0" smtClean="0"/>
              <a:t> файлы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09675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У нас есть 4 разноцветных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div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элемента и родитель (контейнер) серого цвета. Сейчас все элементы заданы как 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display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: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block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.</a:t>
            </a: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Для того, чтобы начать работу с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flexbox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установим новое свойство у контейнера:</a:t>
            </a: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#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container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{</a:t>
            </a:r>
            <a:b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display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: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flex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;</a:t>
            </a:r>
            <a:b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1214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Flexbox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контейнер имеет две оси: основная ось (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main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axis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) и поперечная ось (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cross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axis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), которые выглядят таким образом:</a:t>
            </a:r>
            <a:endParaRPr lang="ru-RU" sz="1200" b="1" i="0" dirty="0" smtClean="0">
              <a:effectLst/>
              <a:latin typeface="+mj-lt"/>
              <a:ea typeface="+mj-ea"/>
              <a:cs typeface="+mj-cs"/>
              <a:sym typeface="Calibri"/>
            </a:endParaRPr>
          </a:p>
          <a:p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По умолчанию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, все блоки внутри контейнера лежат на главной оси и расположены слева на право. Поэтому после применения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flexbox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выше, все элементы стали в один ряд.</a:t>
            </a:r>
          </a:p>
          <a:p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flex-direction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, позволяет изменять направление главной оси.</a:t>
            </a: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#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container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 {</a:t>
            </a:r>
            <a:b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display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: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flex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;</a:t>
            </a:r>
            <a:b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flex-direction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: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column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;</a:t>
            </a:r>
            <a:b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}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2645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Важное примечание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: </a:t>
            </a:r>
            <a:r>
              <a:rPr lang="ru-RU" sz="1200" b="0" i="1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flex-direction</a:t>
            </a:r>
            <a:r>
              <a:rPr lang="ru-RU" sz="1200" b="0" i="1" dirty="0" smtClean="0">
                <a:effectLst/>
                <a:latin typeface="+mj-lt"/>
                <a:ea typeface="+mj-ea"/>
                <a:cs typeface="+mj-cs"/>
                <a:sym typeface="Calibri"/>
              </a:rPr>
              <a:t>: </a:t>
            </a:r>
            <a:r>
              <a:rPr lang="ru-RU" sz="1200" b="0" i="1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column</a:t>
            </a:r>
            <a:r>
              <a:rPr lang="ru-RU" sz="1200" b="0" i="1" dirty="0" smtClean="0">
                <a:effectLst/>
                <a:latin typeface="+mj-lt"/>
                <a:ea typeface="+mj-ea"/>
                <a:cs typeface="+mj-cs"/>
                <a:sym typeface="Calibri"/>
              </a:rPr>
              <a:t> 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не перекидывает элементы с главной оси на поперечную. Вместо этого он изменяет направление главной оси с горизонтального на вертикальное.</a:t>
            </a: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Так же </a:t>
            </a:r>
            <a:r>
              <a:rPr lang="ru-RU" sz="1200" b="0" i="1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flex-direction</a:t>
            </a:r>
            <a:r>
              <a:rPr lang="ru-RU" sz="1200" b="0" i="1" dirty="0" smtClean="0">
                <a:effectLst/>
                <a:latin typeface="+mj-lt"/>
                <a:ea typeface="+mj-ea"/>
                <a:cs typeface="+mj-cs"/>
                <a:sym typeface="Calibri"/>
              </a:rPr>
              <a:t> 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может быть: </a:t>
            </a:r>
            <a:r>
              <a:rPr lang="ru-RU" sz="1200" b="0" i="1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row-reverse</a:t>
            </a:r>
            <a:r>
              <a:rPr lang="ru-RU" sz="1200" b="0" i="1" dirty="0" smtClean="0">
                <a:effectLst/>
                <a:latin typeface="+mj-lt"/>
                <a:ea typeface="+mj-ea"/>
                <a:cs typeface="+mj-cs"/>
                <a:sym typeface="Calibri"/>
              </a:rPr>
              <a:t> 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и </a:t>
            </a:r>
            <a:r>
              <a:rPr lang="ru-RU" sz="1200" b="0" i="1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column-reverse</a:t>
            </a:r>
            <a:r>
              <a:rPr lang="ru-RU" sz="1200" b="0" i="1" dirty="0" smtClean="0">
                <a:effectLst/>
                <a:latin typeface="+mj-lt"/>
                <a:ea typeface="+mj-ea"/>
                <a:cs typeface="+mj-cs"/>
                <a:sym typeface="Calibri"/>
              </a:rPr>
              <a:t>.</a:t>
            </a:r>
            <a:endParaRPr lang="ru-RU" sz="1200" b="0" i="0" dirty="0" smtClean="0">
              <a:effectLst/>
              <a:latin typeface="+mj-lt"/>
              <a:ea typeface="+mj-ea"/>
              <a:cs typeface="+mj-cs"/>
              <a:sym typeface="Calibri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92622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dirty="0" smtClean="0">
                <a:effectLst/>
                <a:latin typeface="+mj-lt"/>
                <a:ea typeface="+mj-ea"/>
                <a:cs typeface="+mj-cs"/>
                <a:sym typeface="Calibri"/>
              </a:rPr>
              <a:t>Justify-content 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задаёт выравнивание элементов относительно главной оси.</a:t>
            </a: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#</a:t>
            </a: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container {</a:t>
            </a:r>
            <a:b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display: flex;</a:t>
            </a:r>
            <a:b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flex-direction: row;</a:t>
            </a:r>
            <a:b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en-US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justify-content: flex-start;</a:t>
            </a:r>
            <a:br>
              <a:rPr lang="en-US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}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Всего есть 5 параметров для </a:t>
            </a:r>
            <a:r>
              <a:rPr lang="en-US" sz="1200" b="0" i="1" dirty="0" smtClean="0">
                <a:effectLst/>
                <a:latin typeface="+mj-lt"/>
                <a:ea typeface="+mj-ea"/>
                <a:cs typeface="+mj-cs"/>
                <a:sym typeface="Calibri"/>
              </a:rPr>
              <a:t>justify-content</a:t>
            </a:r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:</a:t>
            </a:r>
          </a:p>
          <a:p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Flex-start</a:t>
            </a:r>
          </a:p>
          <a:p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Flex-end</a:t>
            </a:r>
          </a:p>
          <a:p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Center</a:t>
            </a:r>
          </a:p>
          <a:p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Space-between</a:t>
            </a:r>
          </a:p>
          <a:p>
            <a:r>
              <a:rPr lang="en-US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Space-around</a:t>
            </a:r>
            <a:endParaRPr lang="ru-RU" sz="1200" b="0" i="0" dirty="0" smtClean="0">
              <a:effectLst/>
              <a:latin typeface="+mj-lt"/>
              <a:ea typeface="+mj-ea"/>
              <a:cs typeface="+mj-cs"/>
              <a:sym typeface="Calibri"/>
            </a:endParaRP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Наибольшее затруднение вызывают</a:t>
            </a:r>
            <a:r>
              <a:rPr lang="ru-RU" sz="1200" b="0" i="1" dirty="0" smtClean="0">
                <a:effectLst/>
                <a:latin typeface="+mj-lt"/>
                <a:ea typeface="+mj-ea"/>
                <a:cs typeface="+mj-cs"/>
                <a:sym typeface="Calibri"/>
              </a:rPr>
              <a:t> </a:t>
            </a:r>
            <a:r>
              <a:rPr lang="ru-RU" sz="1200" b="0" i="1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space-around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и </a:t>
            </a:r>
            <a:r>
              <a:rPr lang="ru-RU" sz="1200" b="0" i="1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space-between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.</a:t>
            </a:r>
          </a:p>
          <a:p>
            <a:r>
              <a:rPr lang="ru-RU" sz="1200" b="1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Space-between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задаёт одинаковое расстояние между блоками, но не между блокам и контейнером.</a:t>
            </a:r>
          </a:p>
          <a:p>
            <a:r>
              <a:rPr lang="ru-RU" sz="1200" b="1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Space-around</a:t>
            </a:r>
            <a:r>
              <a:rPr lang="ru-RU" sz="1200" b="1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задаёт одинаковое расстояние по обе стороны от блока. То есть, если это расстояние равно 10px то между двумя блоками будет 20px (10px от одного блока + 10px от другого блока), а между блоком и контейнером 10px.</a:t>
            </a:r>
          </a:p>
          <a:p>
            <a:endParaRPr lang="ru-RU" sz="1200" b="0" i="0" dirty="0" smtClean="0">
              <a:effectLst/>
              <a:latin typeface="+mj-lt"/>
              <a:ea typeface="+mj-ea"/>
              <a:cs typeface="+mj-cs"/>
              <a:sym typeface="Calibri"/>
            </a:endParaRPr>
          </a:p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/>
            </a:r>
            <a:b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57349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Поперечное выравнивание можно задать каждому элементу отдельно. Для этого используется свойство </a:t>
            </a:r>
            <a:r>
              <a:rPr lang="ru-RU" dirty="0" err="1" smtClean="0"/>
              <a:t>align-self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, которое задаётся для самих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флекс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-элементов, а не для </a:t>
            </a:r>
            <a:r>
              <a:rPr lang="ru-RU" sz="1200" b="0" i="0" dirty="0" err="1" smtClean="0">
                <a:effectLst/>
                <a:latin typeface="+mj-lt"/>
                <a:ea typeface="+mj-ea"/>
                <a:cs typeface="+mj-cs"/>
                <a:sym typeface="Calibri"/>
              </a:rPr>
              <a:t>флекс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-контейнера. У свойства </a:t>
            </a:r>
            <a:r>
              <a:rPr lang="ru-RU" dirty="0" err="1" smtClean="0"/>
              <a:t>align-self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 те же самые значения, что и у </a:t>
            </a:r>
            <a:r>
              <a:rPr lang="ru-RU" dirty="0" err="1" smtClean="0"/>
              <a:t>align-items</a:t>
            </a:r>
            <a:r>
              <a:rPr lang="ru-RU" sz="1200" b="0" i="0" dirty="0" smtClean="0">
                <a:effectLst/>
                <a:latin typeface="+mj-lt"/>
                <a:ea typeface="+mj-ea"/>
                <a:cs typeface="+mj-cs"/>
                <a:sym typeface="Calibri"/>
              </a:rPr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6057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3455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1259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5396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5847227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5310090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1419615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836582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8583187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2404094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6425338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421514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20698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7178806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9878469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6618090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5397263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348006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4367499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1184505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2856605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8715125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041504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32971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646712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Компьютерные сети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10 класс</a:t>
            </a:r>
            <a:endParaRPr lang="ru-RU" sz="1400" i="1" dirty="0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tabLst>
                <a:tab pos="8791200" algn="r"/>
              </a:tabLst>
              <a:defRPr/>
            </a:pP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 dirty="0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 dirty="0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>
              <a:latin typeface="Arial" charset="0"/>
            </a:endParaRPr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A15EF735-DB40-4291-B53A-545DD86A87A4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41846507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Создание веб-сайтов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11 класс</a:t>
            </a:r>
            <a:endParaRPr lang="ru-RU" sz="1400" i="1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tabLst>
                <a:tab pos="8789988" algn="r"/>
              </a:tabLst>
              <a:defRPr/>
            </a:pP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/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8245FA3C-6A19-4DAF-A4B5-80B99D008536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94878804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Создание веб-сайтов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11 класс</a:t>
            </a:r>
            <a:endParaRPr lang="ru-RU" sz="1400" i="1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tabLst>
                <a:tab pos="8789988" algn="r"/>
              </a:tabLst>
              <a:defRPr/>
            </a:pP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/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8245FA3C-6A19-4DAF-A4B5-80B99D008536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15388953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Создание веб-сайтов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11 класс</a:t>
            </a:r>
            <a:endParaRPr lang="ru-RU" sz="1400" i="1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tabLst>
                <a:tab pos="8789988" algn="r"/>
              </a:tabLst>
              <a:defRPr/>
            </a:pP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/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8245FA3C-6A19-4DAF-A4B5-80B99D008536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22758183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Создание веб-сайтов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11 класс</a:t>
            </a:r>
            <a:endParaRPr lang="ru-RU" sz="1400" i="1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tabLst>
                <a:tab pos="8789988" algn="r"/>
              </a:tabLst>
              <a:defRPr/>
            </a:pP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/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8245FA3C-6A19-4DAF-A4B5-80B99D008536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94167386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0" y="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defRPr/>
            </a:pP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Создание веб-сайтов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, </a:t>
            </a: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11 класс</a:t>
            </a:r>
            <a:endParaRPr lang="ru-RU" sz="1400" i="1">
              <a:solidFill>
                <a:srgbClr val="7F7F7F"/>
              </a:solidFill>
              <a:cs typeface="Arial" charset="0"/>
            </a:endParaRPr>
          </a:p>
        </p:txBody>
      </p:sp>
      <p:sp>
        <p:nvSpPr>
          <p:cNvPr id="4" name="Прямоугольник 3"/>
          <p:cNvSpPr/>
          <p:nvPr userDrawn="1"/>
        </p:nvSpPr>
        <p:spPr>
          <a:xfrm>
            <a:off x="0" y="6572250"/>
            <a:ext cx="9144000" cy="2857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hangingPunct="1">
              <a:tabLst>
                <a:tab pos="8789988" algn="r"/>
              </a:tabLst>
              <a:defRPr/>
            </a:pP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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 </a:t>
            </a:r>
            <a:r>
              <a:rPr lang="ru-RU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К.Ю. Поляков, Е.А. Ерёмин, 2013 	</a:t>
            </a:r>
            <a:r>
              <a:rPr lang="en-US" sz="1400" i="1">
                <a:solidFill>
                  <a:srgbClr val="7F7F7F"/>
                </a:solidFill>
                <a:cs typeface="Arial" charset="0"/>
                <a:sym typeface="Symbol" pitchFamily="18" charset="2"/>
              </a:rPr>
              <a:t>http://kpolyakov.spb.ru</a:t>
            </a:r>
            <a:endParaRPr lang="ru-RU" sz="1400" i="1">
              <a:solidFill>
                <a:srgbClr val="7F7F7F"/>
              </a:solidFill>
              <a:cs typeface="Arial" charset="0"/>
              <a:sym typeface="Symbol" pitchFamily="18" charset="2"/>
            </a:endParaRPr>
          </a:p>
        </p:txBody>
      </p:sp>
      <p:sp>
        <p:nvSpPr>
          <p:cNvPr id="5" name="Line 2"/>
          <p:cNvSpPr>
            <a:spLocks noChangeShapeType="1"/>
          </p:cNvSpPr>
          <p:nvPr userDrawn="1"/>
        </p:nvSpPr>
        <p:spPr bwMode="auto">
          <a:xfrm>
            <a:off x="376238" y="795338"/>
            <a:ext cx="846455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ru-RU"/>
          </a:p>
        </p:txBody>
      </p:sp>
      <p:sp>
        <p:nvSpPr>
          <p:cNvPr id="11" name="Заголовок 1"/>
          <p:cNvSpPr>
            <a:spLocks noGrp="1"/>
          </p:cNvSpPr>
          <p:nvPr>
            <p:ph type="title"/>
          </p:nvPr>
        </p:nvSpPr>
        <p:spPr>
          <a:xfrm>
            <a:off x="310718" y="301272"/>
            <a:ext cx="8376082" cy="471086"/>
          </a:xfrm>
        </p:spPr>
        <p:txBody>
          <a:bodyPr/>
          <a:lstStyle>
            <a:lvl1pPr algn="l">
              <a:defRPr sz="3000" b="1"/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04050" y="-20638"/>
            <a:ext cx="2133600" cy="476251"/>
          </a:xfrm>
        </p:spPr>
        <p:txBody>
          <a:bodyPr/>
          <a:lstStyle>
            <a:lvl1pPr>
              <a:defRPr/>
            </a:lvl1pPr>
          </a:lstStyle>
          <a:p>
            <a:fld id="{8245FA3C-6A19-4DAF-A4B5-80B99D008536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881589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55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896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6715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5036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4327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701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66F1B3B-9108-457A-9563-B51C91746D42}" type="datetimeFigureOut">
              <a:rPr lang="ru-RU" smtClean="0"/>
              <a:t>24.10.2022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86CB4B4D-7CA3-9044-876B-883B54F8677D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765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  <p:sldLayoutId id="2147483788" r:id="rId19"/>
    <p:sldLayoutId id="2147483789" r:id="rId20"/>
    <p:sldLayoutId id="2147483790" r:id="rId21"/>
    <p:sldLayoutId id="2147483791" r:id="rId22"/>
    <p:sldLayoutId id="2147483792" r:id="rId23"/>
    <p:sldLayoutId id="2147483793" r:id="rId24"/>
    <p:sldLayoutId id="2147483794" r:id="rId25"/>
    <p:sldLayoutId id="2147483795" r:id="rId26"/>
    <p:sldLayoutId id="2147483796" r:id="rId27"/>
    <p:sldLayoutId id="2147483797" r:id="rId28"/>
    <p:sldLayoutId id="2147483798" r:id="rId29"/>
    <p:sldLayoutId id="2147483799" r:id="rId30"/>
    <p:sldLayoutId id="2147483800" r:id="rId31"/>
    <p:sldLayoutId id="2147483801" r:id="rId32"/>
    <p:sldLayoutId id="2147483802" r:id="rId33"/>
    <p:sldLayoutId id="2147483803" r:id="rId34"/>
    <p:sldLayoutId id="2147483804" r:id="rId35"/>
    <p:sldLayoutId id="2147483805" r:id="rId36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CSS/CSS_Flexible_Box_Layout/Using_CSS_flexible_boxe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CSS/Media_Queries/Using_media_queries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u.wikipedia.org/wiki/Twitter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ootstrap-4.ru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>
                <a:latin typeface="+mn-lt"/>
              </a:rPr>
              <a:t>Основы </a:t>
            </a:r>
            <a:br>
              <a:rPr lang="ru-RU" dirty="0" smtClean="0">
                <a:latin typeface="+mn-lt"/>
              </a:rPr>
            </a:br>
            <a:r>
              <a:rPr lang="en-US" dirty="0" smtClean="0">
                <a:latin typeface="+mn-lt"/>
              </a:rPr>
              <a:t>web-</a:t>
            </a:r>
            <a:r>
              <a:rPr lang="ru-RU" dirty="0" smtClean="0">
                <a:latin typeface="+mn-lt"/>
              </a:rPr>
              <a:t>технологий</a:t>
            </a:r>
            <a:endParaRPr lang="ru-RU" dirty="0">
              <a:latin typeface="+mn-l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Лекция </a:t>
            </a:r>
            <a:r>
              <a:rPr lang="ru-RU" dirty="0" smtClean="0"/>
              <a:t>4</a:t>
            </a:r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СЕТКА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Используется система </a:t>
            </a:r>
            <a:endParaRPr lang="ru-RU" sz="4000" dirty="0" smtClean="0"/>
          </a:p>
          <a:p>
            <a:r>
              <a:rPr lang="ru-RU" sz="4000" dirty="0" smtClean="0"/>
              <a:t>«</a:t>
            </a:r>
            <a:r>
              <a:rPr lang="ru-RU" sz="4000" dirty="0"/>
              <a:t>12 колонок</a:t>
            </a:r>
            <a:r>
              <a:rPr lang="ru-RU" sz="4000" dirty="0" smtClean="0"/>
              <a:t>»</a:t>
            </a:r>
            <a:endParaRPr lang="en-US" sz="4000" dirty="0" smtClean="0"/>
          </a:p>
          <a:p>
            <a:endParaRPr lang="en-US" sz="4000" dirty="0"/>
          </a:p>
          <a:p>
            <a:r>
              <a:rPr lang="ru-RU" sz="4000" dirty="0" smtClean="0"/>
              <a:t>5</a:t>
            </a:r>
            <a:r>
              <a:rPr lang="en-US" sz="4000" dirty="0" smtClean="0"/>
              <a:t> </a:t>
            </a:r>
            <a:r>
              <a:rPr lang="ru-RU" sz="4000" dirty="0" smtClean="0"/>
              <a:t>адаптивных </a:t>
            </a:r>
            <a:r>
              <a:rPr lang="ru-RU" sz="4000" dirty="0"/>
              <a:t>ярусов</a:t>
            </a:r>
          </a:p>
        </p:txBody>
      </p:sp>
    </p:spTree>
    <p:extLst>
      <p:ext uri="{BB962C8B-B14F-4D97-AF65-F5344CB8AC3E}">
        <p14:creationId xmlns:p14="http://schemas.microsoft.com/office/powerpoint/2010/main" val="418232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это устроено?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Система сеток </a:t>
            </a:r>
            <a:r>
              <a:rPr lang="ru-RU" sz="3600" dirty="0" err="1"/>
              <a:t>Bootstrap</a:t>
            </a:r>
            <a:r>
              <a:rPr lang="ru-RU" sz="3600" dirty="0"/>
              <a:t> 4 использует контейнеры, ряды и колонки, чтобы удобно располагать содержимое. </a:t>
            </a:r>
            <a:r>
              <a:rPr lang="ru-RU" sz="3600" dirty="0" err="1"/>
              <a:t>Бутстрап</a:t>
            </a:r>
            <a:r>
              <a:rPr lang="ru-RU" sz="3600" dirty="0"/>
              <a:t> реализован с помощью </a:t>
            </a:r>
            <a:r>
              <a:rPr lang="ru-RU" sz="3600" dirty="0" err="1">
                <a:hlinkClick r:id="rId2"/>
              </a:rPr>
              <a:t>флексбокса</a:t>
            </a:r>
            <a:r>
              <a:rPr lang="ru-RU" sz="3600" dirty="0"/>
              <a:t> и полностью адаптивен. </a:t>
            </a:r>
          </a:p>
        </p:txBody>
      </p:sp>
    </p:spTree>
    <p:extLst>
      <p:ext uri="{BB962C8B-B14F-4D97-AF65-F5344CB8AC3E}">
        <p14:creationId xmlns:p14="http://schemas.microsoft.com/office/powerpoint/2010/main" val="221686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такое </a:t>
            </a:r>
            <a:r>
              <a:rPr lang="en-US" dirty="0" smtClean="0"/>
              <a:t>flexbox?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8096" y="1905802"/>
            <a:ext cx="7290055" cy="4403558"/>
          </a:xfrm>
        </p:spPr>
        <p:txBody>
          <a:bodyPr>
            <a:noAutofit/>
          </a:bodyPr>
          <a:lstStyle/>
          <a:p>
            <a:r>
              <a:rPr lang="ru-RU" sz="2400" b="1" dirty="0" err="1">
                <a:solidFill>
                  <a:schemeClr val="accent1"/>
                </a:solidFill>
              </a:rPr>
              <a:t>Флексбокс</a:t>
            </a:r>
            <a:r>
              <a:rPr lang="ru-RU" sz="2400" dirty="0"/>
              <a:t> — это CSS-механизм, который позволяет контролировать размер, порядок и выравнивание элементов по нескольким осям, распределение свободного места между элементами и многое другое.</a:t>
            </a:r>
          </a:p>
          <a:p>
            <a:r>
              <a:rPr lang="ru-RU" sz="2400" dirty="0" smtClean="0"/>
              <a:t>Чтобы </a:t>
            </a:r>
            <a:r>
              <a:rPr lang="ru-RU" sz="2400" dirty="0"/>
              <a:t>включить </a:t>
            </a:r>
            <a:r>
              <a:rPr lang="ru-RU" sz="2400" dirty="0" err="1"/>
              <a:t>флексбокс</a:t>
            </a:r>
            <a:r>
              <a:rPr lang="ru-RU" sz="2400" dirty="0"/>
              <a:t>, нужно задать элементу свойство </a:t>
            </a:r>
            <a:r>
              <a:rPr lang="ru-RU" sz="2400" dirty="0" err="1"/>
              <a:t>display</a:t>
            </a:r>
            <a:r>
              <a:rPr lang="ru-RU" sz="2400" dirty="0"/>
              <a:t>: </a:t>
            </a:r>
            <a:r>
              <a:rPr lang="ru-RU" sz="2400" dirty="0" err="1"/>
              <a:t>flex</a:t>
            </a:r>
            <a:r>
              <a:rPr lang="ru-RU" sz="2400" dirty="0"/>
              <a:t>;. После этого: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 smtClean="0"/>
              <a:t>Элемент </a:t>
            </a:r>
            <a:r>
              <a:rPr lang="ru-RU" sz="2400" dirty="0"/>
              <a:t>с </a:t>
            </a:r>
            <a:r>
              <a:rPr lang="ru-RU" sz="2400" dirty="0" err="1"/>
              <a:t>display</a:t>
            </a:r>
            <a:r>
              <a:rPr lang="ru-RU" sz="2400" dirty="0"/>
              <a:t>: </a:t>
            </a:r>
            <a:r>
              <a:rPr lang="ru-RU" sz="2400" dirty="0" err="1"/>
              <a:t>flex</a:t>
            </a:r>
            <a:r>
              <a:rPr lang="ru-RU" sz="2400" dirty="0"/>
              <a:t>; превращается во «</a:t>
            </a:r>
            <a:r>
              <a:rPr lang="ru-RU" sz="2400" dirty="0" err="1"/>
              <a:t>флекс</a:t>
            </a:r>
            <a:r>
              <a:rPr lang="ru-RU" sz="2400" dirty="0"/>
              <a:t>-контейнер».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dirty="0"/>
              <a:t>Непосредственные потомки этого элемента превращаются во «</a:t>
            </a:r>
            <a:r>
              <a:rPr lang="ru-RU" sz="2400" dirty="0" err="1"/>
              <a:t>флекс</a:t>
            </a:r>
            <a:r>
              <a:rPr lang="ru-RU" sz="2400" dirty="0"/>
              <a:t>-элементы» и начинают распределяться по новым правилам.</a:t>
            </a:r>
          </a:p>
        </p:txBody>
      </p:sp>
    </p:spTree>
    <p:extLst>
      <p:ext uri="{BB962C8B-B14F-4D97-AF65-F5344CB8AC3E}">
        <p14:creationId xmlns:p14="http://schemas.microsoft.com/office/powerpoint/2010/main" val="2720875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Главная и поперечная оси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2800" b="1" dirty="0">
                <a:solidFill>
                  <a:schemeClr val="accent1"/>
                </a:solidFill>
              </a:rPr>
              <a:t>Главной осью</a:t>
            </a:r>
            <a:r>
              <a:rPr lang="ru-RU" sz="2800" dirty="0"/>
              <a:t> </a:t>
            </a:r>
            <a:r>
              <a:rPr lang="ru-RU" sz="2800" dirty="0" err="1"/>
              <a:t>flex</a:t>
            </a:r>
            <a:r>
              <a:rPr lang="ru-RU" sz="2800" dirty="0"/>
              <a:t>-контейнера является направление, в соответствии с которым располагаются все его дочерние элементы. Поток </a:t>
            </a:r>
            <a:r>
              <a:rPr lang="ru-RU" sz="2800" dirty="0" err="1"/>
              <a:t>флекс</a:t>
            </a:r>
            <a:r>
              <a:rPr lang="ru-RU" sz="2800" dirty="0"/>
              <a:t>-элементов «течёт» вдоль главной оси от её начала к её концу.</a:t>
            </a:r>
          </a:p>
          <a:p>
            <a:r>
              <a:rPr lang="ru-RU" sz="2800" b="1" dirty="0">
                <a:solidFill>
                  <a:schemeClr val="accent1"/>
                </a:solidFill>
              </a:rPr>
              <a:t>Поперечной осью</a:t>
            </a:r>
            <a:r>
              <a:rPr lang="ru-RU" sz="2800" dirty="0"/>
              <a:t> называется направление, перпендикулярное главной оси. Вдоль этой оси работают «вертикальные» выравнивания.</a:t>
            </a:r>
          </a:p>
        </p:txBody>
      </p:sp>
    </p:spTree>
    <p:extLst>
      <p:ext uri="{BB962C8B-B14F-4D97-AF65-F5344CB8AC3E}">
        <p14:creationId xmlns:p14="http://schemas.microsoft.com/office/powerpoint/2010/main" val="3391802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Главная и поперечная оси</a:t>
            </a:r>
            <a:endParaRPr lang="ru-RU" dirty="0"/>
          </a:p>
        </p:txBody>
      </p:sp>
      <p:pic>
        <p:nvPicPr>
          <p:cNvPr id="6" name="Picture 2" descr="Поперечная ось во флексбоксе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81" y="2281689"/>
            <a:ext cx="8811094" cy="368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723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это устроено?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8096" y="2084832"/>
            <a:ext cx="1268521" cy="326402"/>
          </a:xfrm>
        </p:spPr>
        <p:txBody>
          <a:bodyPr>
            <a:normAutofit fontScale="92500" lnSpcReduction="10000"/>
          </a:bodyPr>
          <a:lstStyle/>
          <a:p>
            <a:r>
              <a:rPr lang="ru-RU" dirty="0" smtClean="0"/>
              <a:t>Пример</a:t>
            </a:r>
            <a:endParaRPr lang="ru-RU" dirty="0"/>
          </a:p>
        </p:txBody>
      </p:sp>
      <p:pic>
        <p:nvPicPr>
          <p:cNvPr id="10242" name="Picture 2" descr="https://miro.medium.com/max/1050/1*vhWotmDxrvb21nyzckquSA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666" y="2673894"/>
            <a:ext cx="7492134" cy="323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071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Главная ось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8096" y="1857676"/>
            <a:ext cx="8264392" cy="4451684"/>
          </a:xfrm>
        </p:spPr>
        <p:txBody>
          <a:bodyPr>
            <a:noAutofit/>
          </a:bodyPr>
          <a:lstStyle/>
          <a:p>
            <a:r>
              <a:rPr lang="ru-RU" sz="2600" dirty="0"/>
              <a:t>По умолчанию главная ось направлена слева направо, но её можно разворачивать во всех направлениях с помощью свойства </a:t>
            </a:r>
            <a:r>
              <a:rPr lang="ru-RU" sz="2600" dirty="0" err="1"/>
              <a:t>flex-direction</a:t>
            </a:r>
            <a:r>
              <a:rPr lang="ru-RU" sz="2600" dirty="0"/>
              <a:t>, которое задаётся для </a:t>
            </a:r>
            <a:r>
              <a:rPr lang="ru-RU" sz="2600" dirty="0" err="1"/>
              <a:t>флекс</a:t>
            </a:r>
            <a:r>
              <a:rPr lang="ru-RU" sz="2600" dirty="0"/>
              <a:t>-контейнера. Значения свойства:</a:t>
            </a:r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ru-RU" sz="2600" dirty="0" smtClean="0"/>
              <a:t>Значение </a:t>
            </a:r>
            <a:r>
              <a:rPr lang="ru-RU" sz="2600" dirty="0"/>
              <a:t>по умолчанию </a:t>
            </a:r>
            <a:r>
              <a:rPr lang="ru-RU" sz="2600" b="1" dirty="0" err="1"/>
              <a:t>row</a:t>
            </a:r>
            <a:r>
              <a:rPr lang="ru-RU" sz="2600" dirty="0"/>
              <a:t> — главная ось направлена слева направо.</a:t>
            </a:r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ru-RU" sz="2600" b="1" dirty="0" err="1"/>
              <a:t>column</a:t>
            </a:r>
            <a:r>
              <a:rPr lang="ru-RU" sz="2600" dirty="0"/>
              <a:t> — главная ось направлена сверху вниз.</a:t>
            </a:r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ru-RU" sz="2600" b="1" dirty="0" err="1"/>
              <a:t>row-reverse</a:t>
            </a:r>
            <a:r>
              <a:rPr lang="ru-RU" sz="2600" dirty="0"/>
              <a:t> — главная ось направлена справа налево.</a:t>
            </a:r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ru-RU" sz="2600" b="1" dirty="0" err="1"/>
              <a:t>column-reverse</a:t>
            </a:r>
            <a:r>
              <a:rPr lang="ru-RU" sz="2600" dirty="0"/>
              <a:t> — главная ось направлена снизу вверх.</a:t>
            </a:r>
          </a:p>
        </p:txBody>
      </p:sp>
    </p:spTree>
    <p:extLst>
      <p:ext uri="{BB962C8B-B14F-4D97-AF65-F5344CB8AC3E}">
        <p14:creationId xmlns:p14="http://schemas.microsoft.com/office/powerpoint/2010/main" val="176100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это устроено?</a:t>
            </a:r>
            <a:endParaRPr lang="ru-RU" dirty="0"/>
          </a:p>
        </p:txBody>
      </p:sp>
      <p:pic>
        <p:nvPicPr>
          <p:cNvPr id="11266" name="Picture 2" descr="https://miro.medium.com/max/1050/1*sOx7nR_sIsvACauk4EDV9w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350" y="2724354"/>
            <a:ext cx="7289800" cy="3146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386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это устроено?</a:t>
            </a:r>
            <a:endParaRPr lang="ru-RU" dirty="0"/>
          </a:p>
        </p:txBody>
      </p:sp>
      <p:pic>
        <p:nvPicPr>
          <p:cNvPr id="12292" name="Picture 4" descr="https://miro.medium.com/max/1050/1*BzkXEkxmRUTxW__TwNCg_A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350" y="2724354"/>
            <a:ext cx="7289800" cy="3146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060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Поперечная ось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8096" y="2084832"/>
            <a:ext cx="7290055" cy="4224528"/>
          </a:xfrm>
        </p:spPr>
        <p:txBody>
          <a:bodyPr>
            <a:noAutofit/>
          </a:bodyPr>
          <a:lstStyle/>
          <a:p>
            <a:r>
              <a:rPr lang="ru-RU" sz="2800" dirty="0"/>
              <a:t>Поперечная ось всегда перпендикулярна главной оси и поворачивается вместе с ней:</a:t>
            </a:r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ru-RU" sz="2800" dirty="0"/>
              <a:t>Если главная ось направлена горизонтально, то поперечная ось смотрит вниз.</a:t>
            </a:r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ru-RU" sz="2800" dirty="0"/>
              <a:t>Если главная ось направлена вертикально, то поперечная ось смотрит направо.</a:t>
            </a:r>
          </a:p>
          <a:p>
            <a:r>
              <a:rPr lang="ru-RU" sz="2800" dirty="0"/>
              <a:t>Таким образом, поперечная ось никогда не смотрит вверх или влево, и свойства для поворота поперечной оси нет.</a:t>
            </a:r>
          </a:p>
        </p:txBody>
      </p:sp>
    </p:spTree>
    <p:extLst>
      <p:ext uri="{BB962C8B-B14F-4D97-AF65-F5344CB8AC3E}">
        <p14:creationId xmlns:p14="http://schemas.microsoft.com/office/powerpoint/2010/main" val="2902408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 Box 1"/>
          <p:cNvSpPr txBox="1"/>
          <p:nvPr/>
        </p:nvSpPr>
        <p:spPr>
          <a:xfrm>
            <a:off x="256031" y="1054100"/>
            <a:ext cx="8659370" cy="677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3200" b="1">
                <a:solidFill>
                  <a:srgbClr val="FF0000"/>
                </a:solidFill>
              </a:defRPr>
            </a:lvl1pPr>
          </a:lstStyle>
          <a:p>
            <a:endParaRPr dirty="0"/>
          </a:p>
        </p:txBody>
      </p:sp>
      <p:sp>
        <p:nvSpPr>
          <p:cNvPr id="129" name="Text Box 2"/>
          <p:cNvSpPr txBox="1"/>
          <p:nvPr/>
        </p:nvSpPr>
        <p:spPr>
          <a:xfrm>
            <a:off x="269747" y="2149125"/>
            <a:ext cx="8604506" cy="683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marL="265113" indent="-265113">
              <a:lnSpc>
                <a:spcPct val="150000"/>
              </a:lnSpc>
              <a:buClr>
                <a:srgbClr val="000000"/>
              </a:buClr>
              <a:buSzPct val="70000"/>
              <a:buFont typeface="Arial"/>
              <a:buChar char="●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2400"/>
            </a:pPr>
            <a:endParaRPr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занятия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65113" indent="-265113">
              <a:lnSpc>
                <a:spcPct val="150000"/>
              </a:lnSpc>
              <a:buClr>
                <a:srgbClr val="000000"/>
              </a:buClr>
              <a:buSzPct val="70000"/>
              <a:buFont typeface="Arial"/>
              <a:buChar char="●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2400"/>
            </a:pPr>
            <a:r>
              <a:rPr lang="en-US" dirty="0" smtClean="0"/>
              <a:t>Bootstrap – </a:t>
            </a:r>
            <a:r>
              <a:rPr lang="ru-RU" dirty="0" smtClean="0"/>
              <a:t>это?</a:t>
            </a:r>
          </a:p>
          <a:p>
            <a:pPr marL="265113" indent="-265113">
              <a:lnSpc>
                <a:spcPct val="150000"/>
              </a:lnSpc>
              <a:buClr>
                <a:srgbClr val="000000"/>
              </a:buClr>
              <a:buSzPct val="70000"/>
              <a:buFont typeface="Arial"/>
              <a:buChar char="●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2400"/>
            </a:pPr>
            <a:r>
              <a:rPr lang="ru-RU" dirty="0" smtClean="0"/>
              <a:t>Компоненты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8417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079955"/>
          </a:xfrm>
        </p:spPr>
        <p:txBody>
          <a:bodyPr>
            <a:normAutofit/>
          </a:bodyPr>
          <a:lstStyle/>
          <a:p>
            <a:r>
              <a:rPr lang="ru-RU" sz="3200" b="1" dirty="0"/>
              <a:t>Распределение </a:t>
            </a:r>
            <a:r>
              <a:rPr lang="ru-RU" sz="3200" b="1" dirty="0" err="1"/>
              <a:t>флекс</a:t>
            </a:r>
            <a:r>
              <a:rPr lang="ru-RU" sz="3200" b="1" dirty="0"/>
              <a:t>-элементов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8096" y="1540042"/>
            <a:ext cx="7577007" cy="5197642"/>
          </a:xfrm>
        </p:spPr>
        <p:txBody>
          <a:bodyPr>
            <a:normAutofit fontScale="92500" lnSpcReduction="10000"/>
          </a:bodyPr>
          <a:lstStyle/>
          <a:p>
            <a:r>
              <a:rPr lang="ru-RU" i="1" dirty="0"/>
              <a:t>Выравнивание по главной оси</a:t>
            </a:r>
          </a:p>
          <a:p>
            <a:r>
              <a:rPr lang="ru-RU" dirty="0" smtClean="0"/>
              <a:t>CSS-свойство</a:t>
            </a:r>
            <a:r>
              <a:rPr lang="ru-RU" b="1" dirty="0" smtClean="0"/>
              <a:t> </a:t>
            </a:r>
            <a:r>
              <a:rPr lang="ru-RU" b="1" dirty="0" err="1"/>
              <a:t>justify-content</a:t>
            </a:r>
            <a:r>
              <a:rPr lang="ru-RU" b="1" dirty="0"/>
              <a:t> </a:t>
            </a:r>
            <a:r>
              <a:rPr lang="ru-RU" dirty="0"/>
              <a:t>определяет то, как будут выровнены элементы вдоль главной оси. Доступные значения </a:t>
            </a:r>
            <a:r>
              <a:rPr lang="ru-RU" dirty="0" err="1"/>
              <a:t>justify-content</a:t>
            </a:r>
            <a:r>
              <a:rPr lang="ru-RU" dirty="0"/>
              <a:t>:</a:t>
            </a:r>
          </a:p>
          <a:p>
            <a:pPr marL="269875" indent="-269875">
              <a:buFont typeface="Arial" panose="020B0604020202020204" pitchFamily="34" charset="0"/>
              <a:buChar char="•"/>
            </a:pPr>
            <a:r>
              <a:rPr lang="ru-RU" dirty="0" smtClean="0"/>
              <a:t>Значение </a:t>
            </a:r>
            <a:r>
              <a:rPr lang="ru-RU" dirty="0"/>
              <a:t>по умолчанию </a:t>
            </a:r>
            <a:r>
              <a:rPr lang="ru-RU" b="1" dirty="0" err="1"/>
              <a:t>flex-start</a:t>
            </a:r>
            <a:r>
              <a:rPr lang="ru-RU" b="1" dirty="0"/>
              <a:t> </a:t>
            </a:r>
            <a:r>
              <a:rPr lang="ru-RU" dirty="0"/>
              <a:t>— элементы располагаются у начала главной оси.</a:t>
            </a:r>
          </a:p>
          <a:p>
            <a:pPr marL="269875" indent="-269875">
              <a:buFont typeface="Arial" panose="020B0604020202020204" pitchFamily="34" charset="0"/>
              <a:buChar char="•"/>
            </a:pPr>
            <a:r>
              <a:rPr lang="ru-RU" b="1" dirty="0" err="1"/>
              <a:t>flex-end</a:t>
            </a:r>
            <a:r>
              <a:rPr lang="ru-RU" b="1" dirty="0"/>
              <a:t> </a:t>
            </a:r>
            <a:r>
              <a:rPr lang="ru-RU" dirty="0"/>
              <a:t>— элементы располагаются в конце главной оси.</a:t>
            </a:r>
          </a:p>
          <a:p>
            <a:pPr marL="269875" indent="-269875">
              <a:buFont typeface="Arial" panose="020B0604020202020204" pitchFamily="34" charset="0"/>
              <a:buChar char="•"/>
            </a:pPr>
            <a:r>
              <a:rPr lang="ru-RU" b="1" dirty="0" err="1"/>
              <a:t>center</a:t>
            </a:r>
            <a:r>
              <a:rPr lang="ru-RU" dirty="0"/>
              <a:t> — элементы располагаются по центру главной оси.</a:t>
            </a:r>
          </a:p>
          <a:p>
            <a:pPr marL="269875" indent="-269875">
              <a:buFont typeface="Arial" panose="020B0604020202020204" pitchFamily="34" charset="0"/>
              <a:buChar char="•"/>
            </a:pPr>
            <a:r>
              <a:rPr lang="ru-RU" b="1" dirty="0" err="1"/>
              <a:t>space-between</a:t>
            </a:r>
            <a:r>
              <a:rPr lang="ru-RU" dirty="0"/>
              <a:t> — элементы располагаются так, что расстояния между соседними одинаковые, а между элементами и краями </a:t>
            </a:r>
            <a:r>
              <a:rPr lang="ru-RU" dirty="0" err="1"/>
              <a:t>флекс</a:t>
            </a:r>
            <a:r>
              <a:rPr lang="ru-RU" dirty="0"/>
              <a:t>-контейнера отступов нет.</a:t>
            </a:r>
          </a:p>
          <a:p>
            <a:pPr marL="269875" indent="-269875">
              <a:buFont typeface="Arial" panose="020B0604020202020204" pitchFamily="34" charset="0"/>
              <a:buChar char="•"/>
            </a:pPr>
            <a:r>
              <a:rPr lang="ru-RU" b="1" dirty="0" err="1"/>
              <a:t>space-around</a:t>
            </a:r>
            <a:r>
              <a:rPr lang="ru-RU" dirty="0"/>
              <a:t> — элементы располагаются так, что расстояния между соседними одинаковые, а между элементами и краями </a:t>
            </a:r>
            <a:r>
              <a:rPr lang="ru-RU" dirty="0" err="1"/>
              <a:t>флекс</a:t>
            </a:r>
            <a:r>
              <a:rPr lang="ru-RU" dirty="0"/>
              <a:t>-контейнера есть отступ, равный половине расстояния между соседними элементами.</a:t>
            </a:r>
          </a:p>
          <a:p>
            <a:pPr marL="269875" indent="-269875">
              <a:buFont typeface="Arial" panose="020B0604020202020204" pitchFamily="34" charset="0"/>
              <a:buChar char="•"/>
            </a:pPr>
            <a:r>
              <a:rPr lang="ru-RU" b="1" dirty="0" err="1"/>
              <a:t>space-evenly</a:t>
            </a:r>
            <a:r>
              <a:rPr lang="ru-RU" dirty="0"/>
              <a:t> — расстояния между соседними элементами и краями </a:t>
            </a:r>
            <a:r>
              <a:rPr lang="ru-RU" dirty="0" err="1"/>
              <a:t>флекс</a:t>
            </a:r>
            <a:r>
              <a:rPr lang="ru-RU" dirty="0"/>
              <a:t>-контейнера одинаковые.</a:t>
            </a:r>
          </a:p>
        </p:txBody>
      </p:sp>
    </p:spTree>
    <p:extLst>
      <p:ext uri="{BB962C8B-B14F-4D97-AF65-F5344CB8AC3E}">
        <p14:creationId xmlns:p14="http://schemas.microsoft.com/office/powerpoint/2010/main" val="3558384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это работает?</a:t>
            </a:r>
            <a:endParaRPr lang="ru-RU" dirty="0"/>
          </a:p>
        </p:txBody>
      </p:sp>
      <p:pic>
        <p:nvPicPr>
          <p:cNvPr id="13314" name="Picture 2" descr="https://miro.medium.com/max/1050/1*MCBw7IstB4WKjFHzpQpcxQ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350" y="3479959"/>
            <a:ext cx="7289800" cy="1634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100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079955"/>
          </a:xfrm>
        </p:spPr>
        <p:txBody>
          <a:bodyPr>
            <a:normAutofit/>
          </a:bodyPr>
          <a:lstStyle/>
          <a:p>
            <a:r>
              <a:rPr lang="ru-RU" sz="3200" b="1" dirty="0"/>
              <a:t>Распределение </a:t>
            </a:r>
            <a:r>
              <a:rPr lang="ru-RU" sz="3200" b="1" dirty="0" err="1"/>
              <a:t>флекс</a:t>
            </a:r>
            <a:r>
              <a:rPr lang="ru-RU" sz="3200" b="1" dirty="0"/>
              <a:t>-элементов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8096" y="1540042"/>
            <a:ext cx="7577007" cy="5197642"/>
          </a:xfrm>
        </p:spPr>
        <p:txBody>
          <a:bodyPr>
            <a:normAutofit/>
          </a:bodyPr>
          <a:lstStyle/>
          <a:p>
            <a:r>
              <a:rPr lang="ru-RU" i="1" dirty="0"/>
              <a:t>Выравнивание по поперечной оси</a:t>
            </a:r>
          </a:p>
          <a:p>
            <a:r>
              <a:rPr lang="ru-RU" dirty="0" smtClean="0"/>
              <a:t>CSS-свойство</a:t>
            </a:r>
            <a:r>
              <a:rPr lang="ru-RU" b="1" dirty="0" smtClean="0"/>
              <a:t> </a:t>
            </a:r>
            <a:r>
              <a:rPr lang="ru-RU" b="1" dirty="0" err="1"/>
              <a:t>align-items</a:t>
            </a:r>
            <a:r>
              <a:rPr lang="ru-RU" b="1" dirty="0"/>
              <a:t> </a:t>
            </a:r>
            <a:r>
              <a:rPr lang="ru-RU" dirty="0"/>
              <a:t>определяет то, как будут выровнены элементы вдоль поперечной оси. Доступные значения </a:t>
            </a:r>
            <a:r>
              <a:rPr lang="ru-RU" dirty="0" err="1"/>
              <a:t>align-items</a:t>
            </a:r>
            <a:r>
              <a:rPr lang="ru-RU" dirty="0"/>
              <a:t>:</a:t>
            </a:r>
          </a:p>
          <a:p>
            <a:pPr marL="269875" indent="-269875">
              <a:buFont typeface="Arial" panose="020B0604020202020204" pitchFamily="34" charset="0"/>
              <a:buChar char="•"/>
            </a:pPr>
            <a:r>
              <a:rPr lang="ru-RU" dirty="0" smtClean="0"/>
              <a:t>Значение </a:t>
            </a:r>
            <a:r>
              <a:rPr lang="ru-RU" dirty="0"/>
              <a:t>по умолчанию </a:t>
            </a:r>
            <a:r>
              <a:rPr lang="ru-RU" b="1" dirty="0" err="1"/>
              <a:t>stretch</a:t>
            </a:r>
            <a:r>
              <a:rPr lang="ru-RU" dirty="0"/>
              <a:t> — элементы растягиваются на всю «высоту» </a:t>
            </a:r>
            <a:r>
              <a:rPr lang="ru-RU" dirty="0" err="1"/>
              <a:t>флекс</a:t>
            </a:r>
            <a:r>
              <a:rPr lang="ru-RU" dirty="0"/>
              <a:t>-контейнера.</a:t>
            </a:r>
          </a:p>
          <a:p>
            <a:pPr marL="269875" indent="-269875">
              <a:buFont typeface="Arial" panose="020B0604020202020204" pitchFamily="34" charset="0"/>
              <a:buChar char="•"/>
            </a:pPr>
            <a:r>
              <a:rPr lang="ru-RU" b="1" dirty="0" err="1"/>
              <a:t>flex-start</a:t>
            </a:r>
            <a:r>
              <a:rPr lang="ru-RU" dirty="0"/>
              <a:t> — элементы располагаются у начала поперечной оси.</a:t>
            </a:r>
          </a:p>
          <a:p>
            <a:pPr marL="269875" indent="-269875">
              <a:buFont typeface="Arial" panose="020B0604020202020204" pitchFamily="34" charset="0"/>
              <a:buChar char="•"/>
            </a:pPr>
            <a:r>
              <a:rPr lang="ru-RU" b="1" dirty="0" err="1"/>
              <a:t>flex-end</a:t>
            </a:r>
            <a:r>
              <a:rPr lang="ru-RU" dirty="0"/>
              <a:t> — элементы располагаются в конце поперечной оси.</a:t>
            </a:r>
          </a:p>
          <a:p>
            <a:pPr marL="269875" indent="-269875">
              <a:buFont typeface="Arial" panose="020B0604020202020204" pitchFamily="34" charset="0"/>
              <a:buChar char="•"/>
            </a:pPr>
            <a:r>
              <a:rPr lang="ru-RU" b="1" dirty="0" err="1"/>
              <a:t>center</a:t>
            </a:r>
            <a:r>
              <a:rPr lang="ru-RU" dirty="0"/>
              <a:t> — элементы располагаются по центру поперечной оси.</a:t>
            </a:r>
          </a:p>
          <a:p>
            <a:pPr marL="269875" indent="-269875">
              <a:buFont typeface="Arial" panose="020B0604020202020204" pitchFamily="34" charset="0"/>
              <a:buChar char="•"/>
            </a:pPr>
            <a:r>
              <a:rPr lang="ru-RU" b="1" dirty="0" err="1"/>
              <a:t>baseline</a:t>
            </a:r>
            <a:r>
              <a:rPr lang="ru-RU" dirty="0"/>
              <a:t> — элементы выравниваются по базовой линии текста внутри них.</a:t>
            </a:r>
          </a:p>
          <a:p>
            <a:r>
              <a:rPr lang="ru-RU" dirty="0"/>
              <a:t>Распределение элементов по главной оси задаётся для всего </a:t>
            </a:r>
            <a:r>
              <a:rPr lang="ru-RU" dirty="0" err="1"/>
              <a:t>флекс</a:t>
            </a:r>
            <a:r>
              <a:rPr lang="ru-RU" dirty="0"/>
              <a:t>-контейнера и на все </a:t>
            </a:r>
            <a:r>
              <a:rPr lang="ru-RU" dirty="0" err="1"/>
              <a:t>флекс</a:t>
            </a:r>
            <a:r>
              <a:rPr lang="ru-RU" dirty="0"/>
              <a:t>-элементы действует одинаково, задать какому-то элементу отличное от других распределение по главной оси нельзя.</a:t>
            </a:r>
          </a:p>
        </p:txBody>
      </p:sp>
    </p:spTree>
    <p:extLst>
      <p:ext uri="{BB962C8B-B14F-4D97-AF65-F5344CB8AC3E}">
        <p14:creationId xmlns:p14="http://schemas.microsoft.com/office/powerpoint/2010/main" val="217991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это устроено?</a:t>
            </a:r>
            <a:endParaRPr lang="ru-RU" dirty="0"/>
          </a:p>
        </p:txBody>
      </p:sp>
      <p:pic>
        <p:nvPicPr>
          <p:cNvPr id="15362" name="Picture 2" descr="https://miro.medium.com/max/1050/1*232ko9ipJEOGl0qS-kMLrQ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350" y="2393553"/>
            <a:ext cx="7289800" cy="380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033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это устроено?</a:t>
            </a:r>
            <a:endParaRPr lang="ru-RU" dirty="0"/>
          </a:p>
        </p:txBody>
      </p:sp>
      <p:pic>
        <p:nvPicPr>
          <p:cNvPr id="16386" name="Picture 2" descr="https://miro.medium.com/max/1050/1*6cvHng689Wxv4nWh6EUzow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350" y="3152594"/>
            <a:ext cx="7289800" cy="2289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816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Порядковый номер </a:t>
            </a:r>
            <a:r>
              <a:rPr lang="ru-RU" b="1" dirty="0" err="1"/>
              <a:t>флекс</a:t>
            </a:r>
            <a:r>
              <a:rPr lang="ru-RU" b="1" dirty="0"/>
              <a:t>-элемента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2800" dirty="0"/>
              <a:t>Порядок следования </a:t>
            </a:r>
            <a:r>
              <a:rPr lang="ru-RU" sz="2800" dirty="0" err="1"/>
              <a:t>флекс</a:t>
            </a:r>
            <a:r>
              <a:rPr lang="ru-RU" sz="2800" dirty="0"/>
              <a:t>-элементов в потоке можно изменять с помощью свойства </a:t>
            </a:r>
            <a:r>
              <a:rPr lang="ru-RU" sz="2800" dirty="0" err="1"/>
              <a:t>order</a:t>
            </a:r>
            <a:r>
              <a:rPr lang="ru-RU" sz="2800" dirty="0"/>
              <a:t>, порядкового номера </a:t>
            </a:r>
            <a:r>
              <a:rPr lang="ru-RU" sz="2800" dirty="0" err="1"/>
              <a:t>флекс</a:t>
            </a:r>
            <a:r>
              <a:rPr lang="ru-RU" sz="2800" dirty="0"/>
              <a:t>-элемента, не меняя при этом HTML-код</a:t>
            </a:r>
            <a:r>
              <a:rPr lang="ru-RU" sz="2800" dirty="0" smtClean="0"/>
              <a:t>.</a:t>
            </a:r>
            <a:endParaRPr lang="ru-RU" sz="2800" dirty="0"/>
          </a:p>
          <a:p>
            <a:r>
              <a:rPr lang="ru-RU" sz="2800" dirty="0"/>
              <a:t>По умолчанию порядковый номер </a:t>
            </a:r>
            <a:r>
              <a:rPr lang="ru-RU" sz="2800" dirty="0" err="1"/>
              <a:t>флекс</a:t>
            </a:r>
            <a:r>
              <a:rPr lang="ru-RU" sz="2800" dirty="0"/>
              <a:t>-элементов равен 0, а сортировка элементов производится по возрастанию номера. Порядковый номер задаётся целым числом, положительным или отрицательным.</a:t>
            </a:r>
          </a:p>
        </p:txBody>
      </p:sp>
    </p:spTree>
    <p:extLst>
      <p:ext uri="{BB962C8B-B14F-4D97-AF65-F5344CB8AC3E}">
        <p14:creationId xmlns:p14="http://schemas.microsoft.com/office/powerpoint/2010/main" val="413372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контейнер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4000" dirty="0"/>
              <a:t>Контейнеры являются фундаментальным строительным блоком </a:t>
            </a:r>
            <a:r>
              <a:rPr lang="ru-RU" sz="4000" dirty="0" err="1"/>
              <a:t>Bootstrap</a:t>
            </a:r>
            <a:r>
              <a:rPr lang="ru-RU" sz="4000" dirty="0"/>
              <a:t>, которые содержат ваш контент, дополняют и выравнивают его на устройствах или в областях просмотра.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418041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контейнеры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2800" dirty="0"/>
              <a:t>В </a:t>
            </a:r>
            <a:r>
              <a:rPr lang="ru-RU" sz="2800" dirty="0" err="1"/>
              <a:t>Bootstrap</a:t>
            </a:r>
            <a:r>
              <a:rPr lang="ru-RU" sz="2800" dirty="0"/>
              <a:t> используется три разных типа контейнеров</a:t>
            </a:r>
            <a:r>
              <a:rPr lang="ru-RU" sz="2800" dirty="0" smtClean="0"/>
              <a:t>:</a:t>
            </a:r>
            <a:endParaRPr lang="ru-RU" sz="2800" dirty="0"/>
          </a:p>
          <a:p>
            <a:pPr marL="90488" indent="173038">
              <a:buFont typeface="Arial" panose="020B0604020202020204" pitchFamily="34" charset="0"/>
              <a:buChar char="•"/>
            </a:pPr>
            <a:r>
              <a:rPr lang="ru-RU" sz="2800" dirty="0"/>
              <a:t>.</a:t>
            </a:r>
            <a:r>
              <a:rPr lang="ru-RU" sz="2800" dirty="0" err="1"/>
              <a:t>container</a:t>
            </a:r>
            <a:r>
              <a:rPr lang="ru-RU" sz="2800" dirty="0"/>
              <a:t>, который устанавливает максимальную ширину </a:t>
            </a:r>
            <a:r>
              <a:rPr lang="ru-RU" sz="2800" dirty="0" err="1"/>
              <a:t>max-width</a:t>
            </a:r>
            <a:r>
              <a:rPr lang="ru-RU" sz="2800" dirty="0"/>
              <a:t> в каждой отзывчивой контрольной точке;</a:t>
            </a:r>
          </a:p>
          <a:p>
            <a:pPr marL="90488" indent="173038">
              <a:buFont typeface="Arial" panose="020B0604020202020204" pitchFamily="34" charset="0"/>
              <a:buChar char="•"/>
            </a:pPr>
            <a:r>
              <a:rPr lang="ru-RU" sz="2800" dirty="0"/>
              <a:t>.</a:t>
            </a:r>
            <a:r>
              <a:rPr lang="ru-RU" sz="2800" dirty="0" err="1"/>
              <a:t>container-fluid</a:t>
            </a:r>
            <a:r>
              <a:rPr lang="ru-RU" sz="2800" dirty="0"/>
              <a:t>, ширина которого </a:t>
            </a:r>
            <a:r>
              <a:rPr lang="ru-RU" sz="2800" dirty="0" err="1"/>
              <a:t>width</a:t>
            </a:r>
            <a:r>
              <a:rPr lang="ru-RU" sz="2800" dirty="0"/>
              <a:t>: 100% на всех контрольных точках;</a:t>
            </a:r>
          </a:p>
          <a:p>
            <a:pPr marL="90488" indent="173038">
              <a:buFont typeface="Arial" panose="020B0604020202020204" pitchFamily="34" charset="0"/>
              <a:buChar char="•"/>
            </a:pPr>
            <a:r>
              <a:rPr lang="ru-RU" sz="2800" dirty="0"/>
              <a:t>.</a:t>
            </a:r>
            <a:r>
              <a:rPr lang="ru-RU" sz="2800" dirty="0" err="1"/>
              <a:t>container</a:t>
            </a:r>
            <a:r>
              <a:rPr lang="ru-RU" sz="2800" dirty="0"/>
              <a:t>-{</a:t>
            </a:r>
            <a:r>
              <a:rPr lang="ru-RU" sz="2800" dirty="0" err="1"/>
              <a:t>breakpoint</a:t>
            </a:r>
            <a:r>
              <a:rPr lang="ru-RU" sz="2800" dirty="0"/>
              <a:t>}, то есть ширина </a:t>
            </a:r>
            <a:r>
              <a:rPr lang="ru-RU" sz="2800" dirty="0" err="1"/>
              <a:t>width</a:t>
            </a:r>
            <a:r>
              <a:rPr lang="ru-RU" sz="2800" dirty="0"/>
              <a:t>: 100% до указанной контрольной точки</a:t>
            </a:r>
          </a:p>
        </p:txBody>
      </p:sp>
    </p:spTree>
    <p:extLst>
      <p:ext uri="{BB962C8B-B14F-4D97-AF65-F5344CB8AC3E}">
        <p14:creationId xmlns:p14="http://schemas.microsoft.com/office/powerpoint/2010/main" val="311303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брейкпойнт</a:t>
            </a:r>
            <a:r>
              <a:rPr lang="ru-RU" dirty="0" smtClean="0"/>
              <a:t> – это?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3200" dirty="0"/>
              <a:t>Поскольку </a:t>
            </a:r>
            <a:r>
              <a:rPr lang="ru-RU" sz="3200" dirty="0" err="1"/>
              <a:t>Bootstrap</a:t>
            </a:r>
            <a:r>
              <a:rPr lang="ru-RU" sz="3200" dirty="0"/>
              <a:t> разработан как </a:t>
            </a:r>
            <a:r>
              <a:rPr lang="ru-RU" sz="3200" dirty="0" err="1"/>
              <a:t>mobile-first</a:t>
            </a:r>
            <a:r>
              <a:rPr lang="ru-RU" sz="3200" dirty="0"/>
              <a:t>, тут используются </a:t>
            </a:r>
            <a:r>
              <a:rPr lang="ru-RU" sz="3200" dirty="0">
                <a:hlinkClick r:id="rId2"/>
              </a:rPr>
              <a:t>медиа-запросы</a:t>
            </a:r>
            <a:r>
              <a:rPr lang="ru-RU" sz="3200" dirty="0"/>
              <a:t> @</a:t>
            </a:r>
            <a:r>
              <a:rPr lang="ru-RU" sz="3200" dirty="0" err="1"/>
              <a:t>media</a:t>
            </a:r>
            <a:r>
              <a:rPr lang="ru-RU" sz="3200" dirty="0"/>
              <a:t> для создания </a:t>
            </a:r>
            <a:r>
              <a:rPr lang="ru-RU" sz="3200" dirty="0" err="1"/>
              <a:t>брейкпойнтов</a:t>
            </a:r>
            <a:r>
              <a:rPr lang="ru-RU" sz="3200" dirty="0"/>
              <a:t> контента и интерфейсов</a:t>
            </a:r>
            <a:r>
              <a:rPr lang="ru-RU" sz="3200" dirty="0" smtClean="0"/>
              <a:t>.</a:t>
            </a:r>
          </a:p>
          <a:p>
            <a:r>
              <a:rPr lang="ru-RU" sz="3200" dirty="0" smtClean="0"/>
              <a:t> </a:t>
            </a:r>
            <a:r>
              <a:rPr lang="ru-RU" sz="3200" dirty="0"/>
              <a:t>Эти </a:t>
            </a:r>
            <a:r>
              <a:rPr lang="ru-RU" sz="3200" dirty="0" err="1"/>
              <a:t>брейкпойнты</a:t>
            </a:r>
            <a:r>
              <a:rPr lang="ru-RU" sz="3200" dirty="0"/>
              <a:t> в основном сделаны на минимальных широтах зоны просмотра и позволяют масштабировать элементы по мере изменения размера зоны просмотра.</a:t>
            </a:r>
          </a:p>
        </p:txBody>
      </p:sp>
    </p:spTree>
    <p:extLst>
      <p:ext uri="{BB962C8B-B14F-4D97-AF65-F5344CB8AC3E}">
        <p14:creationId xmlns:p14="http://schemas.microsoft.com/office/powerpoint/2010/main" val="336941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сеток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1602" y="1856805"/>
            <a:ext cx="7926006" cy="488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44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Модульный подход к разработке</a:t>
            </a:r>
            <a:endParaRPr lang="ru-RU" dirty="0"/>
          </a:p>
        </p:txBody>
      </p:sp>
      <p:graphicFrame>
        <p:nvGraphicFramePr>
          <p:cNvPr id="4" name="Схема 3"/>
          <p:cNvGraphicFramePr/>
          <p:nvPr>
            <p:extLst>
              <p:ext uri="{D42A27DB-BD31-4B8C-83A1-F6EECF244321}">
                <p14:modId xmlns:p14="http://schemas.microsoft.com/office/powerpoint/2010/main" val="83158200"/>
              </p:ext>
            </p:extLst>
          </p:nvPr>
        </p:nvGraphicFramePr>
        <p:xfrm>
          <a:off x="1" y="2644048"/>
          <a:ext cx="9144000" cy="33931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03524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Параметры сеток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4400" dirty="0" err="1"/>
              <a:t>Бутстрап</a:t>
            </a:r>
            <a:r>
              <a:rPr lang="ru-RU" sz="4400" dirty="0"/>
              <a:t> использует </a:t>
            </a:r>
            <a:r>
              <a:rPr lang="ru-RU" sz="4400" b="1" dirty="0" err="1">
                <a:solidFill>
                  <a:schemeClr val="accent1"/>
                </a:solidFill>
              </a:rPr>
              <a:t>em</a:t>
            </a:r>
            <a:r>
              <a:rPr lang="ru-RU" sz="4400" dirty="0"/>
              <a:t> и </a:t>
            </a:r>
            <a:r>
              <a:rPr lang="ru-RU" sz="4400" b="1" dirty="0" err="1">
                <a:solidFill>
                  <a:schemeClr val="accent1"/>
                </a:solidFill>
              </a:rPr>
              <a:t>rem</a:t>
            </a:r>
            <a:r>
              <a:rPr lang="ru-RU" sz="4400" dirty="0"/>
              <a:t> для задания большинства размеров, а пиксели </a:t>
            </a:r>
            <a:r>
              <a:rPr lang="ru-RU" sz="4400" b="1" dirty="0" err="1">
                <a:solidFill>
                  <a:schemeClr val="accent1"/>
                </a:solidFill>
              </a:rPr>
              <a:t>px</a:t>
            </a:r>
            <a:r>
              <a:rPr lang="ru-RU" sz="4400" dirty="0"/>
              <a:t> – для «</a:t>
            </a:r>
            <a:r>
              <a:rPr lang="ru-RU" sz="4400" dirty="0" err="1"/>
              <a:t>брейкпойнтов</a:t>
            </a:r>
            <a:r>
              <a:rPr lang="ru-RU" sz="4400" dirty="0"/>
              <a:t>» сетки и ширин контейнеров.</a:t>
            </a:r>
          </a:p>
        </p:txBody>
      </p:sp>
    </p:spTree>
    <p:extLst>
      <p:ext uri="{BB962C8B-B14F-4D97-AF65-F5344CB8AC3E}">
        <p14:creationId xmlns:p14="http://schemas.microsoft.com/office/powerpoint/2010/main" val="158742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Автоматическое расположение с помощью колонок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Используйте классы колонок со специальными контрольными точками (например, </a:t>
            </a:r>
            <a:r>
              <a:rPr lang="ru-RU" sz="3600" b="1" u="sng" dirty="0">
                <a:solidFill>
                  <a:schemeClr val="accent1"/>
                </a:solidFill>
              </a:rPr>
              <a:t>.col-sm-6</a:t>
            </a:r>
            <a:r>
              <a:rPr lang="ru-RU" sz="3600" dirty="0"/>
              <a:t>) для легкого расположения колонок без использования явно обозначенных номеров классов.</a:t>
            </a:r>
          </a:p>
        </p:txBody>
      </p:sp>
    </p:spTree>
    <p:extLst>
      <p:ext uri="{BB962C8B-B14F-4D97-AF65-F5344CB8AC3E}">
        <p14:creationId xmlns:p14="http://schemas.microsoft.com/office/powerpoint/2010/main" val="3863869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Расположение колонок</a:t>
            </a:r>
            <a:endParaRPr lang="ru-RU" dirty="0"/>
          </a:p>
        </p:txBody>
      </p:sp>
      <p:pic>
        <p:nvPicPr>
          <p:cNvPr id="1026" name="Picture 2" descr="Конспект лекций «Знакомство с Bootstrap», изображение №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54" y="2639208"/>
            <a:ext cx="8376295" cy="2560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7716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Навигация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Навигации в </a:t>
            </a:r>
            <a:r>
              <a:rPr lang="ru-RU" dirty="0" err="1"/>
              <a:t>Bootstrap</a:t>
            </a:r>
            <a:r>
              <a:rPr lang="ru-RU" dirty="0"/>
              <a:t> уделено особое внимание: </a:t>
            </a:r>
            <a:endParaRPr lang="ru-RU" dirty="0" smtClean="0"/>
          </a:p>
          <a:p>
            <a:pPr marL="628650" indent="-628650">
              <a:buFont typeface="Arial" panose="020B0604020202020204" pitchFamily="34" charset="0"/>
              <a:buChar char="•"/>
            </a:pPr>
            <a:r>
              <a:rPr lang="ru-RU" dirty="0" err="1" smtClean="0"/>
              <a:t>фреймворк</a:t>
            </a:r>
            <a:r>
              <a:rPr lang="ru-RU" dirty="0" smtClean="0"/>
              <a:t> </a:t>
            </a:r>
            <a:r>
              <a:rPr lang="ru-RU" dirty="0"/>
              <a:t>содержит дизайны для </a:t>
            </a:r>
            <a:r>
              <a:rPr lang="ru-RU" dirty="0" smtClean="0"/>
              <a:t>вкладок </a:t>
            </a:r>
            <a:r>
              <a:rPr lang="ru-RU" dirty="0"/>
              <a:t>(</a:t>
            </a:r>
            <a:r>
              <a:rPr lang="ru-RU" dirty="0" err="1"/>
              <a:t>табов</a:t>
            </a:r>
            <a:r>
              <a:rPr lang="ru-RU" dirty="0"/>
              <a:t>), </a:t>
            </a:r>
            <a:endParaRPr lang="ru-RU" dirty="0" smtClean="0"/>
          </a:p>
          <a:p>
            <a:pPr marL="628650" indent="-628650">
              <a:buFont typeface="Arial" panose="020B0604020202020204" pitchFamily="34" charset="0"/>
              <a:buChar char="•"/>
            </a:pPr>
            <a:r>
              <a:rPr lang="ru-RU" dirty="0" smtClean="0"/>
              <a:t>постраничной </a:t>
            </a:r>
            <a:r>
              <a:rPr lang="ru-RU" dirty="0"/>
              <a:t>навигации (пагинации), </a:t>
            </a:r>
            <a:endParaRPr lang="ru-RU" dirty="0" smtClean="0"/>
          </a:p>
          <a:p>
            <a:pPr marL="628650" indent="-628650">
              <a:buFont typeface="Arial" panose="020B0604020202020204" pitchFamily="34" charset="0"/>
              <a:buChar char="•"/>
            </a:pPr>
            <a:r>
              <a:rPr lang="ru-RU" dirty="0" smtClean="0"/>
              <a:t>боковых </a:t>
            </a:r>
            <a:r>
              <a:rPr lang="ru-RU" dirty="0"/>
              <a:t>меню, </a:t>
            </a:r>
            <a:endParaRPr lang="ru-RU" dirty="0" smtClean="0"/>
          </a:p>
          <a:p>
            <a:pPr marL="628650" indent="-628650">
              <a:buFont typeface="Arial" panose="020B0604020202020204" pitchFamily="34" charset="0"/>
              <a:buChar char="•"/>
            </a:pPr>
            <a:r>
              <a:rPr lang="ru-RU" dirty="0" smtClean="0"/>
              <a:t>«</a:t>
            </a:r>
            <a:r>
              <a:rPr lang="ru-RU" dirty="0"/>
              <a:t>хлебных крошек», </a:t>
            </a:r>
            <a:endParaRPr lang="ru-RU" dirty="0" smtClean="0"/>
          </a:p>
          <a:p>
            <a:pPr marL="628650" indent="-628650">
              <a:buFont typeface="Arial" panose="020B0604020202020204" pitchFamily="34" charset="0"/>
              <a:buChar char="•"/>
            </a:pPr>
            <a:r>
              <a:rPr lang="ru-RU" dirty="0" smtClean="0"/>
              <a:t>основного </a:t>
            </a:r>
            <a:r>
              <a:rPr lang="ru-RU" dirty="0"/>
              <a:t>меню, </a:t>
            </a:r>
            <a:endParaRPr lang="ru-RU" dirty="0" smtClean="0"/>
          </a:p>
          <a:p>
            <a:pPr marL="628650" indent="-628650">
              <a:buFont typeface="Arial" panose="020B0604020202020204" pitchFamily="34" charset="0"/>
              <a:buChar char="•"/>
            </a:pPr>
            <a:r>
              <a:rPr lang="ru-RU" dirty="0" smtClean="0"/>
              <a:t>панели </a:t>
            </a:r>
            <a:r>
              <a:rPr lang="ru-RU" dirty="0"/>
              <a:t>инструментов (</a:t>
            </a:r>
            <a:r>
              <a:rPr lang="ru-RU" dirty="0" err="1"/>
              <a:t>тулбара</a:t>
            </a:r>
            <a:r>
              <a:rPr lang="ru-RU" dirty="0"/>
              <a:t>) и т.д.</a:t>
            </a:r>
          </a:p>
        </p:txBody>
      </p:sp>
    </p:spTree>
    <p:extLst>
      <p:ext uri="{BB962C8B-B14F-4D97-AF65-F5344CB8AC3E}">
        <p14:creationId xmlns:p14="http://schemas.microsoft.com/office/powerpoint/2010/main" val="165668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шаблона навигации</a:t>
            </a:r>
            <a:endParaRPr lang="ru-RU" dirty="0"/>
          </a:p>
        </p:txBody>
      </p:sp>
      <p:pic>
        <p:nvPicPr>
          <p:cNvPr id="3074" name="Picture 2" descr="Конспект лекций «Знакомство с Bootstrap», изображение №5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040" y="2360803"/>
            <a:ext cx="7559374" cy="23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56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Оповещения (</a:t>
            </a:r>
            <a:r>
              <a:rPr lang="ru-RU" b="1" dirty="0" err="1"/>
              <a:t>алерты</a:t>
            </a:r>
            <a:r>
              <a:rPr lang="ru-RU" b="1" dirty="0"/>
              <a:t>)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Любое оповещение может быть представлено в 4 стандартных форматах: </a:t>
            </a:r>
            <a:endParaRPr lang="ru-RU" dirty="0" smtClean="0"/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ru-RU" dirty="0" smtClean="0"/>
              <a:t>положительный</a:t>
            </a:r>
            <a:r>
              <a:rPr lang="ru-RU" dirty="0"/>
              <a:t>, </a:t>
            </a:r>
            <a:endParaRPr lang="ru-RU" dirty="0" smtClean="0"/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ru-RU" dirty="0" smtClean="0"/>
              <a:t>информационный</a:t>
            </a:r>
            <a:r>
              <a:rPr lang="ru-RU" dirty="0"/>
              <a:t>, </a:t>
            </a:r>
            <a:endParaRPr lang="ru-RU" dirty="0" smtClean="0"/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ru-RU" dirty="0" smtClean="0"/>
              <a:t>предупреждающий</a:t>
            </a:r>
            <a:r>
              <a:rPr lang="ru-RU" dirty="0"/>
              <a:t>, </a:t>
            </a:r>
            <a:endParaRPr lang="ru-RU" dirty="0" smtClean="0"/>
          </a:p>
          <a:p>
            <a:pPr marL="452438" indent="-452438">
              <a:buFont typeface="Arial" panose="020B0604020202020204" pitchFamily="34" charset="0"/>
              <a:buChar char="•"/>
            </a:pPr>
            <a:r>
              <a:rPr lang="ru-RU" dirty="0" smtClean="0"/>
              <a:t>отрицательный</a:t>
            </a:r>
            <a:r>
              <a:rPr lang="ru-RU" dirty="0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186221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Пагинация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Пагинация выглядит вот так</a:t>
            </a:r>
            <a:r>
              <a:rPr lang="ru-RU" dirty="0" smtClean="0"/>
              <a:t>:</a:t>
            </a:r>
          </a:p>
          <a:p>
            <a:endParaRPr lang="ru-RU" dirty="0"/>
          </a:p>
        </p:txBody>
      </p:sp>
      <p:pic>
        <p:nvPicPr>
          <p:cNvPr id="4098" name="Picture 2" descr="Конспект лекций «Знакомство с Bootstrap», изображение №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530" y="3271876"/>
            <a:ext cx="5696441" cy="1035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10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Кнопки</a:t>
            </a:r>
          </a:p>
        </p:txBody>
      </p:sp>
      <p:pic>
        <p:nvPicPr>
          <p:cNvPr id="6146" name="Picture 2" descr="Конспект лекций «Знакомство с Bootstrap», изображение №8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35" y="3162395"/>
            <a:ext cx="7545215" cy="65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986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Таблицы</a:t>
            </a:r>
          </a:p>
        </p:txBody>
      </p:sp>
      <p:pic>
        <p:nvPicPr>
          <p:cNvPr id="7170" name="Picture 2" descr="Конспект лекций «Знакомство с Bootstrap», изображение №9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817" y="2228051"/>
            <a:ext cx="7617995" cy="2310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2342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Формы</a:t>
            </a:r>
          </a:p>
        </p:txBody>
      </p:sp>
      <p:pic>
        <p:nvPicPr>
          <p:cNvPr id="5122" name="Picture 2" descr="Конспект лекций «Знакомство с Bootstrap», изображение №7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4216" y="1930400"/>
            <a:ext cx="4666528" cy="3765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955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Что такое </a:t>
            </a:r>
            <a:r>
              <a:rPr lang="en-US" b="1" dirty="0" smtClean="0"/>
              <a:t>Bootstrap</a:t>
            </a:r>
            <a:r>
              <a:rPr lang="ru-RU" b="1" dirty="0" smtClean="0"/>
              <a:t>?</a:t>
            </a:r>
            <a:endParaRPr lang="en-US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768096" y="1956137"/>
            <a:ext cx="506917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err="1"/>
              <a:t>Bootstrap</a:t>
            </a:r>
            <a:r>
              <a:rPr lang="ru-RU" sz="2400" dirty="0"/>
              <a:t> — это CSS/HTML </a:t>
            </a:r>
            <a:r>
              <a:rPr lang="ru-RU" sz="2400" dirty="0" err="1"/>
              <a:t>фреймворк</a:t>
            </a:r>
            <a:r>
              <a:rPr lang="ru-RU" sz="2400" dirty="0"/>
              <a:t> для создания веб-сайтов. Другими словами, это набор инструментов для создания веб-макета</a:t>
            </a:r>
            <a:r>
              <a:rPr lang="ru-RU" sz="2400" dirty="0" smtClean="0"/>
              <a:t>.</a:t>
            </a:r>
            <a:endParaRPr lang="ru-RU" sz="24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5837274" y="5015462"/>
            <a:ext cx="197201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/>
              <a:t>*Организация, </a:t>
            </a:r>
          </a:p>
          <a:p>
            <a:r>
              <a:rPr lang="ru-RU" dirty="0" smtClean="0"/>
              <a:t>заблокированная </a:t>
            </a:r>
          </a:p>
          <a:p>
            <a:r>
              <a:rPr lang="ru-RU" dirty="0" smtClean="0"/>
              <a:t>на территории РФ</a:t>
            </a:r>
            <a:endParaRPr lang="ru-RU" dirty="0"/>
          </a:p>
        </p:txBody>
      </p:sp>
      <p:pic>
        <p:nvPicPr>
          <p:cNvPr id="1026" name="Picture 2" descr="Файл:Twitter-logo.svg — Википеди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8122" y="1851323"/>
            <a:ext cx="3292953" cy="270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768096" y="3895129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ru-RU" dirty="0"/>
          </a:p>
          <a:p>
            <a:r>
              <a:rPr lang="ru-RU" dirty="0"/>
              <a:t>Эта библиотека начала разрабатываться как внутренняя библиотека компании </a:t>
            </a:r>
            <a:r>
              <a:rPr lang="ru-RU" dirty="0" err="1" smtClean="0">
                <a:hlinkClick r:id="rId4" tooltip="Twitter"/>
              </a:rPr>
              <a:t>Twitter</a:t>
            </a:r>
            <a:r>
              <a:rPr lang="ru-RU" dirty="0" smtClean="0"/>
              <a:t>*</a:t>
            </a:r>
          </a:p>
          <a:p>
            <a:r>
              <a:rPr lang="ru-RU" dirty="0" smtClean="0"/>
              <a:t>под </a:t>
            </a:r>
            <a:r>
              <a:rPr lang="ru-RU" dirty="0"/>
              <a:t>названием</a:t>
            </a:r>
            <a:r>
              <a:rPr lang="ru-RU" b="1" dirty="0">
                <a:solidFill>
                  <a:schemeClr val="accent1"/>
                </a:solidFill>
              </a:rPr>
              <a:t> </a:t>
            </a:r>
            <a:r>
              <a:rPr lang="ru-RU" b="1" dirty="0" err="1">
                <a:solidFill>
                  <a:schemeClr val="accent1"/>
                </a:solidFill>
              </a:rPr>
              <a:t>Twitter</a:t>
            </a:r>
            <a:r>
              <a:rPr lang="ru-RU" b="1" dirty="0">
                <a:solidFill>
                  <a:schemeClr val="accent1"/>
                </a:solidFill>
              </a:rPr>
              <a:t> </a:t>
            </a:r>
            <a:r>
              <a:rPr lang="ru-RU" b="1" dirty="0" err="1">
                <a:solidFill>
                  <a:schemeClr val="accent1"/>
                </a:solidFill>
              </a:rPr>
              <a:t>Blueprint</a:t>
            </a:r>
            <a:r>
              <a:rPr lang="ru-RU" b="1" dirty="0">
                <a:solidFill>
                  <a:schemeClr val="accent1"/>
                </a:solidFill>
              </a:rPr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9016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err="1"/>
              <a:t>Типографика</a:t>
            </a:r>
            <a:endParaRPr lang="ru-RU" b="1" dirty="0"/>
          </a:p>
        </p:txBody>
      </p:sp>
      <p:pic>
        <p:nvPicPr>
          <p:cNvPr id="2050" name="Picture 2" descr="Конспект лекций «Знакомство с Bootstrap», изображение №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096" y="1911350"/>
            <a:ext cx="5056527" cy="4401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9132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ИКОНОЧНЫЙ ШРИФТ</a:t>
            </a:r>
            <a:endParaRPr lang="ru-RU" dirty="0"/>
          </a:p>
        </p:txBody>
      </p:sp>
      <p:pic>
        <p:nvPicPr>
          <p:cNvPr id="8194" name="Picture 2" descr="Конспект лекций «Знакомство с Bootstrap», изображение №10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835" y="2229748"/>
            <a:ext cx="5791200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11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Порядок работы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4400" dirty="0" err="1" smtClean="0"/>
              <a:t>Бутстрап</a:t>
            </a:r>
            <a:r>
              <a:rPr lang="ru-RU" sz="4400" dirty="0" smtClean="0"/>
              <a:t> подключаем вначале, как базу, а потом подключаем свои стили и переопределяем стили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349609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Шаблоны </a:t>
            </a:r>
            <a:r>
              <a:rPr lang="en-US" b="1" dirty="0" smtClean="0"/>
              <a:t>Bootstrap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Шаблоны в </a:t>
            </a:r>
            <a:r>
              <a:rPr lang="ru-RU" sz="3200" dirty="0" err="1"/>
              <a:t>Bootstrap</a:t>
            </a:r>
            <a:r>
              <a:rPr lang="ru-RU" sz="3200" dirty="0"/>
              <a:t> позволяют вам изменять уже модифицированные элементы под ваши нужды</a:t>
            </a:r>
            <a:r>
              <a:rPr lang="ru-RU" sz="3200" dirty="0" smtClean="0"/>
              <a:t>.</a:t>
            </a:r>
            <a:endParaRPr lang="en-US" sz="3200" dirty="0" smtClean="0"/>
          </a:p>
          <a:p>
            <a:endParaRPr lang="en-US" sz="3200" dirty="0"/>
          </a:p>
          <a:p>
            <a:r>
              <a:rPr lang="ru-RU" sz="3200" dirty="0"/>
              <a:t>Подключаются шаблоны </a:t>
            </a:r>
            <a:r>
              <a:rPr lang="ru-RU" sz="3200" dirty="0" err="1"/>
              <a:t>Bootstrap</a:t>
            </a:r>
            <a:r>
              <a:rPr lang="ru-RU" sz="3200" dirty="0"/>
              <a:t> очень просто: после подключения самого </a:t>
            </a:r>
            <a:r>
              <a:rPr lang="ru-RU" sz="3200" dirty="0" err="1"/>
              <a:t>Bootstrap</a:t>
            </a:r>
            <a:r>
              <a:rPr lang="ru-RU" sz="3200" dirty="0"/>
              <a:t> вы просто добавляете вызов CSS шаблона.</a:t>
            </a:r>
          </a:p>
        </p:txBody>
      </p:sp>
    </p:spTree>
    <p:extLst>
      <p:ext uri="{BB962C8B-B14F-4D97-AF65-F5344CB8AC3E}">
        <p14:creationId xmlns:p14="http://schemas.microsoft.com/office/powerpoint/2010/main" val="2877140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Компоненты </a:t>
            </a:r>
            <a:r>
              <a:rPr lang="en-US" b="1" dirty="0"/>
              <a:t>JavaScript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Чтобы управлять этими компонентами, потребуется библиотека </a:t>
            </a:r>
            <a:r>
              <a:rPr lang="ru-RU" sz="4000" dirty="0" err="1"/>
              <a:t>jQuery</a:t>
            </a:r>
            <a:r>
              <a:rPr lang="ru-RU" sz="4000" dirty="0"/>
              <a:t>; не забудьте подключить ее к файлу bootstrap.js</a:t>
            </a:r>
          </a:p>
        </p:txBody>
      </p:sp>
    </p:spTree>
    <p:extLst>
      <p:ext uri="{BB962C8B-B14F-4D97-AF65-F5344CB8AC3E}">
        <p14:creationId xmlns:p14="http://schemas.microsoft.com/office/powerpoint/2010/main" val="4247104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конец лекции 4</a:t>
            </a:r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Из истории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sz="3200" b="1" dirty="0">
                <a:solidFill>
                  <a:schemeClr val="accent1"/>
                </a:solidFill>
              </a:rPr>
              <a:t>19 августа 2011 </a:t>
            </a:r>
            <a:r>
              <a:rPr lang="en-US" sz="3200" dirty="0" smtClean="0"/>
              <a:t>Bootstrap </a:t>
            </a:r>
            <a:r>
              <a:rPr lang="en-US" sz="3200" dirty="0"/>
              <a:t>1</a:t>
            </a:r>
          </a:p>
          <a:p>
            <a:r>
              <a:rPr lang="ru-RU" sz="3200" b="1" dirty="0">
                <a:solidFill>
                  <a:schemeClr val="accent1"/>
                </a:solidFill>
              </a:rPr>
              <a:t>31 января 2012</a:t>
            </a:r>
            <a:r>
              <a:rPr lang="en-US" sz="3200" dirty="0" smtClean="0"/>
              <a:t> </a:t>
            </a:r>
            <a:r>
              <a:rPr lang="en-US" sz="3200" dirty="0" err="1"/>
              <a:t>Bootsrap</a:t>
            </a:r>
            <a:r>
              <a:rPr lang="en-US" sz="3200" dirty="0"/>
              <a:t> 2(12-</a:t>
            </a:r>
            <a:r>
              <a:rPr lang="ru-RU" sz="3200" dirty="0"/>
              <a:t>колонок, поддержка адаптивности)</a:t>
            </a:r>
          </a:p>
          <a:p>
            <a:r>
              <a:rPr lang="ru-RU" sz="3200" b="1" dirty="0">
                <a:solidFill>
                  <a:schemeClr val="accent1"/>
                </a:solidFill>
              </a:rPr>
              <a:t>19 августа 2013 </a:t>
            </a:r>
            <a:r>
              <a:rPr lang="en-US" sz="3200" dirty="0"/>
              <a:t>Bootstrap 3(mobile first</a:t>
            </a:r>
            <a:r>
              <a:rPr lang="ru-RU" sz="3200" dirty="0"/>
              <a:t>, плоский дизайн)</a:t>
            </a:r>
          </a:p>
          <a:p>
            <a:r>
              <a:rPr lang="ru-RU" sz="3200" b="1" dirty="0">
                <a:solidFill>
                  <a:schemeClr val="accent1"/>
                </a:solidFill>
              </a:rPr>
              <a:t>18 января 2018 </a:t>
            </a:r>
            <a:r>
              <a:rPr lang="ru-RU" sz="3200" dirty="0"/>
              <a:t>года выпущена первая стабильная версия </a:t>
            </a:r>
            <a:r>
              <a:rPr lang="ru-RU" sz="3200" dirty="0" err="1"/>
              <a:t>Bootstrap</a:t>
            </a:r>
            <a:r>
              <a:rPr lang="ru-RU" sz="3200" dirty="0"/>
              <a:t> </a:t>
            </a:r>
            <a:r>
              <a:rPr lang="ru-RU" sz="3200" dirty="0" smtClean="0"/>
              <a:t>4</a:t>
            </a:r>
          </a:p>
          <a:p>
            <a:r>
              <a:rPr lang="ru-RU" sz="3200" b="1" dirty="0" smtClean="0">
                <a:solidFill>
                  <a:schemeClr val="accent1"/>
                </a:solidFill>
              </a:rPr>
              <a:t>5 мая 2021 </a:t>
            </a:r>
            <a:r>
              <a:rPr lang="en-US" sz="3200" dirty="0" err="1" smtClean="0"/>
              <a:t>Bootsrap</a:t>
            </a:r>
            <a:r>
              <a:rPr lang="en-US" sz="3200" dirty="0" smtClean="0"/>
              <a:t> 5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61555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Преимущества </a:t>
            </a:r>
            <a:r>
              <a:rPr lang="en-US" dirty="0" smtClean="0"/>
              <a:t>bootstrap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solidFill>
                  <a:schemeClr val="accent1"/>
                </a:solidFill>
              </a:rPr>
              <a:t>Скорость работы </a:t>
            </a:r>
            <a:r>
              <a:rPr lang="ru-RU" sz="2400" dirty="0"/>
              <a:t>– создание макетов с </a:t>
            </a:r>
            <a:r>
              <a:rPr lang="ru-RU" sz="2400" dirty="0" err="1"/>
              <a:t>Bootstrap</a:t>
            </a:r>
            <a:r>
              <a:rPr lang="ru-RU" sz="2400" dirty="0"/>
              <a:t> занимает меньше времени благодаря большому набору готовых к использованию элементов.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solidFill>
                  <a:schemeClr val="accent1"/>
                </a:solidFill>
              </a:rPr>
              <a:t>Гибкость</a:t>
            </a:r>
            <a:r>
              <a:rPr lang="ru-RU" sz="2400" dirty="0"/>
              <a:t> – добавление новых элементов не нарушает общую структуру благодаря динамически изменяющейся сетке.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solidFill>
                  <a:schemeClr val="accent1"/>
                </a:solidFill>
              </a:rPr>
              <a:t>Легкая изменяемость </a:t>
            </a:r>
            <a:r>
              <a:rPr lang="ru-RU" sz="2400" dirty="0"/>
              <a:t>– правка стилей достигается за счет добавления новых CSS правил, которые переопределяют существующие. При этом, вам не нужно использовать атрибуты типа !</a:t>
            </a:r>
            <a:r>
              <a:rPr lang="ru-RU" sz="2400" dirty="0" err="1"/>
              <a:t>important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628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Преимущества </a:t>
            </a:r>
            <a:r>
              <a:rPr lang="en-US" dirty="0" smtClean="0"/>
              <a:t>bootstrap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solidFill>
                  <a:schemeClr val="accent1"/>
                </a:solidFill>
              </a:rPr>
              <a:t>Большое количество шаблонов </a:t>
            </a:r>
            <a:r>
              <a:rPr lang="ru-RU" sz="2400" dirty="0"/>
              <a:t>– этот момент будет отдельно рассмотрен далее.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solidFill>
                  <a:schemeClr val="accent1"/>
                </a:solidFill>
              </a:rPr>
              <a:t>Огромное сообщество сторонников/разработчиков</a:t>
            </a:r>
            <a:r>
              <a:rPr lang="ru-RU" sz="24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solidFill>
                  <a:schemeClr val="accent1"/>
                </a:solidFill>
              </a:rPr>
              <a:t>Широкий спектр применения </a:t>
            </a:r>
            <a:r>
              <a:rPr lang="ru-RU" sz="2400" dirty="0"/>
              <a:t>– </a:t>
            </a:r>
            <a:r>
              <a:rPr lang="ru-RU" sz="2400" dirty="0" err="1"/>
              <a:t>Bootstrap</a:t>
            </a:r>
            <a:r>
              <a:rPr lang="ru-RU" sz="2400" dirty="0"/>
              <a:t> используется для создания тем почти для любой CMS (</a:t>
            </a:r>
            <a:r>
              <a:rPr lang="ru-RU" sz="2400" dirty="0" err="1"/>
              <a:t>Magento</a:t>
            </a:r>
            <a:r>
              <a:rPr lang="ru-RU" sz="2400" dirty="0"/>
              <a:t>, </a:t>
            </a:r>
            <a:r>
              <a:rPr lang="ru-RU" sz="2400" dirty="0" err="1"/>
              <a:t>Joomla</a:t>
            </a:r>
            <a:r>
              <a:rPr lang="ru-RU" sz="2400" dirty="0"/>
              <a:t>, </a:t>
            </a:r>
            <a:r>
              <a:rPr lang="ru-RU" sz="2400" dirty="0" err="1"/>
              <a:t>WordPress</a:t>
            </a:r>
            <a:r>
              <a:rPr lang="ru-RU" sz="2400" dirty="0"/>
              <a:t> или любой другой), включая одностраничные лэндинги.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solidFill>
                  <a:schemeClr val="accent1"/>
                </a:solidFill>
              </a:rPr>
              <a:t>Замечательная официальная документация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57935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Составляющие </a:t>
            </a:r>
            <a:r>
              <a:rPr lang="en-US" dirty="0" smtClean="0"/>
              <a:t>bootstrap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sz="4000" dirty="0" smtClean="0"/>
              <a:t>CSS</a:t>
            </a:r>
            <a:r>
              <a:rPr lang="en-US" sz="4000" dirty="0" smtClean="0"/>
              <a:t>/</a:t>
            </a:r>
            <a:r>
              <a:rPr lang="ru-RU" sz="4000" dirty="0" smtClean="0"/>
              <a:t>HTML</a:t>
            </a:r>
            <a:endParaRPr lang="en-US" sz="4000" dirty="0" smtClean="0"/>
          </a:p>
          <a:p>
            <a:pPr marL="457200" indent="-457200">
              <a:buFont typeface="+mj-lt"/>
              <a:buAutoNum type="arabicPeriod"/>
            </a:pPr>
            <a:r>
              <a:rPr lang="ru-RU" sz="4000" dirty="0" smtClean="0"/>
              <a:t>JS компоненты</a:t>
            </a:r>
            <a:endParaRPr lang="en-US" sz="4000" dirty="0" smtClean="0"/>
          </a:p>
          <a:p>
            <a:pPr marL="457200" indent="-457200">
              <a:buFont typeface="+mj-lt"/>
              <a:buAutoNum type="arabicPeriod"/>
            </a:pPr>
            <a:r>
              <a:rPr lang="ru-RU" sz="4000" dirty="0" err="1"/>
              <a:t>И</a:t>
            </a:r>
            <a:r>
              <a:rPr lang="ru-RU" sz="4000" dirty="0" err="1" smtClean="0"/>
              <a:t>коночный</a:t>
            </a:r>
            <a:r>
              <a:rPr lang="ru-RU" sz="4000" dirty="0" smtClean="0"/>
              <a:t> шрифт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51238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Где взять?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hlinkClick r:id="rId3"/>
              </a:rPr>
              <a:t>https://</a:t>
            </a:r>
            <a:r>
              <a:rPr lang="en-US" sz="3600" dirty="0" smtClean="0">
                <a:hlinkClick r:id="rId3"/>
              </a:rPr>
              <a:t>github.com/twbs/bootstrap</a:t>
            </a:r>
          </a:p>
          <a:p>
            <a:r>
              <a:rPr lang="en-US" sz="3600" dirty="0">
                <a:hlinkClick r:id="rId3"/>
              </a:rPr>
              <a:t>https://getbootstrap.com</a:t>
            </a:r>
            <a:r>
              <a:rPr lang="en-US" sz="3600" dirty="0" smtClean="0">
                <a:hlinkClick r:id="rId3"/>
              </a:rPr>
              <a:t>/</a:t>
            </a:r>
            <a:endParaRPr lang="en-US" sz="3600" dirty="0">
              <a:hlinkClick r:id="rId3"/>
            </a:endParaRPr>
          </a:p>
          <a:p>
            <a:r>
              <a:rPr lang="en-US" sz="3600" dirty="0" smtClean="0">
                <a:hlinkClick r:id="rId3"/>
              </a:rPr>
              <a:t>https</a:t>
            </a:r>
            <a:r>
              <a:rPr lang="en-US" sz="3600" dirty="0">
                <a:hlinkClick r:id="rId3"/>
              </a:rPr>
              <a:t>://bootstrap-4.ru</a:t>
            </a:r>
            <a:r>
              <a:rPr lang="en-US" sz="3600" dirty="0" smtClean="0">
                <a:hlinkClick r:id="rId3"/>
              </a:rPr>
              <a:t>/</a:t>
            </a:r>
            <a:endParaRPr lang="en-US" sz="3600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73014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нтеграл">
  <a:themeElements>
    <a:clrScheme name="Интеграл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Интеграл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Интеграл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47146</TotalTime>
  <Words>1324</Words>
  <Application>Microsoft Office PowerPoint</Application>
  <PresentationFormat>Экран (4:3)</PresentationFormat>
  <Paragraphs>200</Paragraphs>
  <Slides>45</Slides>
  <Notes>21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45</vt:i4>
      </vt:variant>
    </vt:vector>
  </HeadingPairs>
  <TitlesOfParts>
    <vt:vector size="52" baseType="lpstr">
      <vt:lpstr>Arial</vt:lpstr>
      <vt:lpstr>Calibri</vt:lpstr>
      <vt:lpstr>Symbol</vt:lpstr>
      <vt:lpstr>Tw Cen MT</vt:lpstr>
      <vt:lpstr>Tw Cen MT Condensed</vt:lpstr>
      <vt:lpstr>Wingdings 3</vt:lpstr>
      <vt:lpstr>Интеграл</vt:lpstr>
      <vt:lpstr>Основы  web-технологий</vt:lpstr>
      <vt:lpstr>Структура занятия</vt:lpstr>
      <vt:lpstr>Модульный подход к разработке</vt:lpstr>
      <vt:lpstr>Что такое Bootstrap?</vt:lpstr>
      <vt:lpstr>Из истории</vt:lpstr>
      <vt:lpstr>Преимущества bootstrap</vt:lpstr>
      <vt:lpstr>Преимущества bootstrap</vt:lpstr>
      <vt:lpstr>Составляющие bootstrap</vt:lpstr>
      <vt:lpstr>Где взять?</vt:lpstr>
      <vt:lpstr>СЕТКА</vt:lpstr>
      <vt:lpstr>Как это устроено?</vt:lpstr>
      <vt:lpstr>Что такое flexbox?</vt:lpstr>
      <vt:lpstr>Главная и поперечная оси</vt:lpstr>
      <vt:lpstr>Главная и поперечная оси</vt:lpstr>
      <vt:lpstr>Как это устроено?</vt:lpstr>
      <vt:lpstr>Главная ось</vt:lpstr>
      <vt:lpstr>Как это устроено?</vt:lpstr>
      <vt:lpstr>Как это устроено?</vt:lpstr>
      <vt:lpstr>Поперечная ось</vt:lpstr>
      <vt:lpstr>Распределение флекс-элементов</vt:lpstr>
      <vt:lpstr>Как это работает?</vt:lpstr>
      <vt:lpstr>Распределение флекс-элементов</vt:lpstr>
      <vt:lpstr>Как это устроено?</vt:lpstr>
      <vt:lpstr>Как это устроено?</vt:lpstr>
      <vt:lpstr>Порядковый номер флекс-элемента</vt:lpstr>
      <vt:lpstr>контейнер</vt:lpstr>
      <vt:lpstr>контейнеры</vt:lpstr>
      <vt:lpstr>брейкпойнт – это?</vt:lpstr>
      <vt:lpstr>Параметры сеток</vt:lpstr>
      <vt:lpstr>Параметры сеток</vt:lpstr>
      <vt:lpstr>Автоматическое расположение с помощью колонок</vt:lpstr>
      <vt:lpstr>Расположение колонок</vt:lpstr>
      <vt:lpstr>Навигация</vt:lpstr>
      <vt:lpstr>Пример шаблона навигации</vt:lpstr>
      <vt:lpstr>Оповещения (алерты)</vt:lpstr>
      <vt:lpstr>Пагинация</vt:lpstr>
      <vt:lpstr>Кнопки</vt:lpstr>
      <vt:lpstr>Таблицы</vt:lpstr>
      <vt:lpstr>Формы</vt:lpstr>
      <vt:lpstr>Типографика</vt:lpstr>
      <vt:lpstr>ИКОНОЧНЫЙ ШРИФТ</vt:lpstr>
      <vt:lpstr>Порядок работы</vt:lpstr>
      <vt:lpstr>Шаблоны Bootstrap</vt:lpstr>
      <vt:lpstr>Компоненты JavaScript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Лекция 1</dc:title>
  <dc:creator>Анна</dc:creator>
  <cp:lastModifiedBy>Анна</cp:lastModifiedBy>
  <cp:revision>148</cp:revision>
  <dcterms:modified xsi:type="dcterms:W3CDTF">2022-10-25T04:34:55Z</dcterms:modified>
</cp:coreProperties>
</file>